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4" r:id="rId1"/>
  </p:sldMasterIdLst>
  <p:notesMasterIdLst>
    <p:notesMasterId r:id="rId41"/>
  </p:notes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7" r:id="rId16"/>
    <p:sldId id="278" r:id="rId17"/>
    <p:sldId id="295" r:id="rId18"/>
    <p:sldId id="279" r:id="rId19"/>
    <p:sldId id="280" r:id="rId20"/>
    <p:sldId id="281" r:id="rId21"/>
    <p:sldId id="282" r:id="rId22"/>
    <p:sldId id="269" r:id="rId23"/>
    <p:sldId id="275" r:id="rId24"/>
    <p:sldId id="270" r:id="rId25"/>
    <p:sldId id="271" r:id="rId26"/>
    <p:sldId id="272" r:id="rId27"/>
    <p:sldId id="273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74" r:id="rId39"/>
    <p:sldId id="268" r:id="rId40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86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D68C90-C2D5-45FF-9EE5-F8537710A9C1}" type="datetimeFigureOut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164949-BEAD-4121-A561-44492AE9F4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61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B943CE-32CC-4C67-90C3-077F5182768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Note: source only uses single index!</a:t>
            </a:r>
            <a:endParaRPr lang="de-DE" smtClean="0"/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EB2FDB-0CE7-48D3-A474-6CFC4BA9202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F774CF-CE35-4093-AAFC-D3DE4BF5709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8CD1C8-3E90-4B98-8663-118B09E9ACE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73C41-BD42-4A2D-9A5A-388E69AD216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ABD274-4903-4D19-A82E-C3E2654338E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9AEDA-D388-403A-AE0F-528495EE709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Modifiers are defined using Index-lists </a:t>
            </a:r>
            <a:r>
              <a:rPr lang="en-US" smtClean="0">
                <a:sym typeface="Wingdings" pitchFamily="2" charset="2"/>
              </a:rPr>
              <a:t> should be described in a compact way</a:t>
            </a:r>
            <a:endParaRPr lang="en-US" smtClean="0"/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FFA25E-4CF5-4AF4-80E0-F9D5DA71F18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17F245-AEBA-4392-9696-2F98097B275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Non-fixed offsets occur with dynamic arrays.</a:t>
            </a: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91FCEE-D9DE-4144-B629-9BCB11E6AC6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91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FB974-6CC3-47AE-B221-E30E88A3301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Each colour symbolizes a process holding some part of the data.</a:t>
            </a:r>
          </a:p>
          <a:p>
            <a:pPr eaLnBrk="1" hangingPunct="1"/>
            <a:r>
              <a:rPr lang="en-US" smtClean="0"/>
              <a:t>Comment on boundary exchange.</a:t>
            </a:r>
            <a:endParaRPr lang="de-DE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D12FD4-6D3D-4CD5-80F6-442E320FD66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512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C26B53-2040-48CB-AAAC-CF876406EB3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6D63F-E654-4C39-A558-FD95EEEC9B9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552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5FCAC6-DAFA-48B8-B7B5-E8AE0639C3D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573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2E12BA-38E5-445C-85C4-3610006B2C6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593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FAA54F-A1B0-44E5-B170-05BF8B785CA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614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F03F53-25AD-4281-8E3A-8B2F50687BE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6349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97D27C-AC71-478B-90E9-9F54EE4EB409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686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C7959-3F0D-4C2D-962A-DA6136D479B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706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70F2E-8D23-49BF-A632-F2338EDEF5AD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Is installed on blizzard.</a:t>
            </a: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C3A807-B87C-4EF8-973C-95B6310B16D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Array-Layout can be faked, we really only need properly aligned elements.</a:t>
            </a:r>
          </a:p>
          <a:p>
            <a:pPr eaLnBrk="1" hangingPunct="1"/>
            <a:r>
              <a:rPr lang="en-US" smtClean="0"/>
              <a:t>Give simple example on white-board.</a:t>
            </a:r>
          </a:p>
          <a:p>
            <a:pPr eaLnBrk="1" hangingPunct="1"/>
            <a:endParaRPr lang="en-US" smtClean="0"/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4013A-90FF-44E0-8371-E455B6A87D8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07BEB-D652-42B8-8BA2-3922FCBE4EE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64497-AFD5-498B-B5CB-340C4A02CD8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0FD1A0-E5C3-4E34-BD90-535256F2BD2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B4554-856C-49C7-8B8B-F8A4B9AF1A1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 descr="dkrz_logo_mit_unterzeile_rz_ohne_serifen_cmy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63" y="785813"/>
            <a:ext cx="3273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8690" y="3786190"/>
            <a:ext cx="7772400" cy="10715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8690" y="2571744"/>
            <a:ext cx="7772400" cy="120825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 descr="dkrz_logo_mit_unterzeile_rz_ohne_serifen_cmy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6075363"/>
            <a:ext cx="1482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714500" y="6121400"/>
            <a:ext cx="75247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DKRZ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 rot="16200000" flipH="1">
            <a:off x="2970213" y="6361113"/>
            <a:ext cx="484187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5"/>
          <p:cNvSpPr txBox="1">
            <a:spLocks/>
          </p:cNvSpPr>
          <p:nvPr/>
        </p:nvSpPr>
        <p:spPr>
          <a:xfrm>
            <a:off x="8767763" y="6572250"/>
            <a:ext cx="420687" cy="285750"/>
          </a:xfrm>
          <a:prstGeom prst="rect">
            <a:avLst/>
          </a:prstGeom>
        </p:spPr>
        <p:txBody>
          <a:bodyPr/>
          <a:lstStyle>
            <a:lvl1pPr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750300" y="6573838"/>
            <a:ext cx="3937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14909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00000"/>
              </a:lnSpc>
              <a:spcBef>
                <a:spcPts val="9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00000"/>
              </a:lnSpc>
              <a:spcBef>
                <a:spcPts val="900"/>
              </a:spcBef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00000"/>
              </a:lnSpc>
              <a:spcBef>
                <a:spcPts val="9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00000"/>
              </a:lnSpc>
              <a:spcBef>
                <a:spcPts val="9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28926" y="428604"/>
            <a:ext cx="5429288" cy="571504"/>
          </a:xfrm>
        </p:spPr>
        <p:txBody>
          <a:bodyPr rtlCol="0"/>
          <a:lstStyle>
            <a:lvl1pPr algn="r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31175" y="6572250"/>
            <a:ext cx="796925" cy="2857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E1B805A-4FC1-413F-B79A-5DD015F9694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1"/>
          </p:nvPr>
        </p:nvSpPr>
        <p:spPr>
          <a:xfrm>
            <a:off x="2286000" y="6121400"/>
            <a:ext cx="928688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3096E1A-D618-4E1E-95AF-860C54701D94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244850" y="6118225"/>
            <a:ext cx="2143125" cy="4778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/>
              <a:t>Jörg Behrens, Moritz Hanke, Thomas Jahns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3156" r="1025"/>
          <a:stretch>
            <a:fillRect/>
          </a:stretch>
        </p:blipFill>
        <p:spPr bwMode="auto">
          <a:xfrm>
            <a:off x="0" y="0"/>
            <a:ext cx="7848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318"/>
          <a:stretch>
            <a:fillRect/>
          </a:stretch>
        </p:blipFill>
        <p:spPr bwMode="auto">
          <a:xfrm>
            <a:off x="1741488" y="5286375"/>
            <a:ext cx="742473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mr.ca.sandia.gov/~apinar/papers/siampp00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mine.dkrz.de/doc/yaxt/html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krz.de/redmine/projects/yaxt/wiki/Downloads" TargetMode="External"/><Relationship Id="rId4" Type="http://schemas.openxmlformats.org/officeDocument/2006/relationships/hyperlink" Target="https://www.dkrz.de/redmine/projects/yax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8663" y="3786188"/>
            <a:ext cx="7772400" cy="1071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(Yet Another eXchange Tool, DKRZ 2012-2013)</a:t>
            </a:r>
          </a:p>
          <a:p>
            <a:pPr eaLnBrk="1" hangingPunct="1">
              <a:defRPr/>
            </a:pPr>
            <a:r>
              <a:rPr lang="en-GB" sz="1800" dirty="0" smtClean="0"/>
              <a:t>Jörg Behrens, Moritz Hanke, Thomas Jahns</a:t>
            </a:r>
            <a:endParaRPr lang="en-GB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8663" y="2571750"/>
            <a:ext cx="7772400" cy="12080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Introduction to YAXT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int src_index = rank;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Xt_idxlist src_idxlist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xt_idxvec_new(&amp;src_index, 1);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Xt_idxlist tgt_idxlist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if (rank == 0) {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struct Xt_stripe tgt_stripe =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{.start = 0, .nstrides = 4, .stride = 1};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tgt_idxlist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	xt_idxstripes_new(&amp;tgt_stripe, 1);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} else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tgt_idxlist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 xt_idxempty_new();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Defining a decomposition.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DC2C551-7AA0-4173-B98B-85BD487ADBEA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8B2B0-2D0B-47AA-9F1D-1872098FDA1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/>
          <a:lstStyle/>
          <a:p>
            <a:pPr marL="457200" indent="-457200" eaLnBrk="1" hangingPunct="1">
              <a:buFont typeface="Arial" charset="0"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Xt_xmap xmap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xt_xmap_all2all_new(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	src_idxlist, tgt_idxlist,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	MPI_COMM_WORLD); 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Generate mapping between src and tgt decomposition.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C4996CA-F3F8-414B-92C3-C0F3A0C32525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7DAA1-00EF-4693-96EF-4A9F1AF35D4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/>
          <a:lstStyle/>
          <a:p>
            <a:pPr eaLnBrk="1" hangingPunct="1">
              <a:buFont typeface="Arial" charset="0"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Xt_redist </a:t>
            </a:r>
            <a:r>
              <a:rPr lang="en-GB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redist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=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	xt_redist_p2p_new(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xmap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, MPI_INT);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Generate data specific redistribution object.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A6AB832-FF3A-473D-B18C-50894F859BDD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07E185-C664-469D-9721-85A69ACBB3A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int src_data[1] = {…};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int tgt_data[4];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xt_redist_s_exchange1(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redist, src_data, tgt_data);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xt_redist_delete(redist);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xt_xmap_delete(xmap);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xt_idxlist_delete(tgt_idxlist);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xt_idxlist_delete(src_idxlist);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Doing the exchange and clean up.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79FACB0-34B2-48FA-B6E7-D5F2D4B2F550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24318-8DFF-440E-A7FC-E60C957D9D0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37988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dirty="0" smtClean="0"/>
              <a:t>Transpose from row-wise to column-wise decomposition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7973B-5B35-425E-8E8C-BC9083C9CA2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468313" y="5157788"/>
            <a:ext cx="822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9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 program: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examples/row2col_f.f90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Grafik 8" descr="row2c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639" y="2348881"/>
            <a:ext cx="8250722" cy="216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0322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1) =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uniform_partition_start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1),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comm_size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rank + 1))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1) =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uniform_partition_start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1),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comm_size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rank + 2)) - 1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2) = 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2))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(:)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:) –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:) + 1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04813"/>
            <a:ext cx="5429250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Create </a:t>
            </a:r>
            <a:r>
              <a:rPr lang="en-US" dirty="0" err="1" smtClean="0"/>
              <a:t>idxlist</a:t>
            </a:r>
            <a:r>
              <a:rPr lang="en-US" dirty="0" smtClean="0"/>
              <a:t> for row-wise decomposition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15E04-ADE7-494F-9CA2-933EA58F641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0322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1) = 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1))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2) =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uniform_partition_start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2),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comm_size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rank + 1))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2) =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uniform_partition_start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2),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comm_size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rank + 2)) – 1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(:)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:)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-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:) + 1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04813"/>
            <a:ext cx="5429250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Create </a:t>
            </a:r>
            <a:r>
              <a:rPr lang="en-US" dirty="0" err="1" smtClean="0"/>
              <a:t>idxlist</a:t>
            </a:r>
            <a:r>
              <a:rPr lang="en-US" dirty="0" smtClean="0"/>
              <a:t> for column-wise decomposition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3043B-BFAE-4DF9-ADF7-8338F8B5EC0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03225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(1:2, 1:2) = RESHAPE((/ 1, 10, 1, 5,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					(/ 2, 2 /))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1) = 4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1) = 7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2) = (/ 1, 5 /)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(:) = (/ 4, 5 /)</a:t>
            </a:r>
          </a:p>
          <a:p>
            <a:pPr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(:, 1) = (/ 1, 10 /)</a:t>
            </a:r>
          </a:p>
          <a:p>
            <a:pPr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2) = 2</a:t>
            </a:r>
          </a:p>
          <a:p>
            <a:pPr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2) = 3</a:t>
            </a:r>
          </a:p>
          <a:p>
            <a:pPr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(:) = (/ 10, 2 /)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738516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for 10x5 global shape and 2</a:t>
            </a:r>
            <a:r>
              <a:rPr lang="en-US" baseline="30000" dirty="0" smtClean="0"/>
              <a:t>nd</a:t>
            </a:r>
            <a:r>
              <a:rPr lang="en-US" dirty="0" smtClean="0"/>
              <a:t> (= MPI rank 1) of 3 processes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15E04-ADE7-494F-9CA2-933EA58F641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0322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src_idxlist =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xt_idxfsection_new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(0_xt_int_kind,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xt_int_kind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),            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xt_int_kind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),          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:),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xt_int_kind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tgt_idxlist =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xt_idxfsection_new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(0_xt_int_kind,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global_shape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xt_int_kind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),            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col_part_shape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xt_int_kind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),          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INT(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:),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xt_int_kind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04813"/>
            <a:ext cx="5429250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Create decomposition descriptors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C167F-FAD3-4F66-B53B-2BC5ACA7236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0322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!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generate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exchange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map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xmap =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xt_xmap_all2all_new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(src_idxlist, tgt_idxlist,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mpi_comm_world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!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generate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redistribution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redist =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xt_redist_p2p_new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(xmap,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mpi_double_precision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04813"/>
            <a:ext cx="5429250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Create mapping and redistribution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F1BB61-A65E-4F13-876F-F0A52C364111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0878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Redistribution of data between two sets of processes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404040"/>
                </a:solidFill>
              </a:rPr>
              <a:t>What it does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604837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EF26456-1D08-44BF-8398-56D0765F8944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49B96-5B95-4383-9A1F-9624764D188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032250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!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prepare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arrays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ALLOCATE(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src_array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1):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1), 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   &amp;           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2):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2)),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   &amp; 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tgt_array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1):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1),  &amp;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   &amp;           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2):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col_part_range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2)))</a:t>
            </a:r>
          </a:p>
          <a:p>
            <a:pPr>
              <a:buFont typeface="Arial" charset="0"/>
              <a:buNone/>
              <a:defRPr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DO j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2),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(2, 2)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DO i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(1, 1),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row_part_range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(2, 1)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src_array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(i, j) = DBLE(i * j)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END DO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END DO</a:t>
            </a:r>
          </a:p>
          <a:p>
            <a:pPr>
              <a:buFont typeface="Arial" charset="0"/>
              <a:buNone/>
              <a:defRPr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! do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exchange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xt_redist_s_exchange1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(redist, C_LOC(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src_array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), C_LOC(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tgt_array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04813"/>
            <a:ext cx="5429250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Fill source array and redistribute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62799-35FD-4FCC-86A4-212C55F5CCC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03225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! clean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up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DEALLOCATE(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tgt_array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src_array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xt_redist_delete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(redist)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xt_xmap_delete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(xmap)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xt_idxlist_delete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(tgt_idxlist)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xt_idxlist_delete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(src_idxlist)</a:t>
            </a:r>
          </a:p>
          <a:p>
            <a:pPr>
              <a:buFont typeface="Arial" charset="0"/>
              <a:buNone/>
              <a:defRPr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!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finalise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xt_finalize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mpi_finalize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ierror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ierror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/=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mpi_success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 STOP 1</a:t>
            </a:r>
          </a:p>
          <a:p>
            <a:pPr>
              <a:buFont typeface="Arial" charset="0"/>
              <a:buNone/>
              <a:defRPr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04813"/>
            <a:ext cx="5429250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Finish up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BA18C-1DE1-4B79-8073-85F45932BEA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Index lists (Xt_idxlist) describe subsets of indices within the global index space</a:t>
            </a:r>
          </a:p>
          <a:p>
            <a:pPr>
              <a:defRPr/>
            </a:pPr>
            <a:r>
              <a:rPr lang="en-GB" dirty="0" smtClean="0"/>
              <a:t>The global index space can be any list of indices</a:t>
            </a:r>
          </a:p>
          <a:p>
            <a:pPr>
              <a:defRPr/>
            </a:pPr>
            <a:r>
              <a:rPr lang="en-GB" dirty="0" smtClean="0"/>
              <a:t>There are multiple methods for constructing index lists:</a:t>
            </a:r>
          </a:p>
          <a:p>
            <a:pPr lvl="1">
              <a:defRPr/>
            </a:pPr>
            <a:r>
              <a:rPr lang="en-GB" dirty="0" smtClean="0"/>
              <a:t>Index vector</a:t>
            </a:r>
          </a:p>
          <a:p>
            <a:pPr lvl="1">
              <a:defRPr/>
            </a:pPr>
            <a:r>
              <a:rPr lang="en-GB" dirty="0" smtClean="0"/>
              <a:t>Index stripes</a:t>
            </a:r>
          </a:p>
          <a:p>
            <a:pPr lvl="1">
              <a:defRPr/>
            </a:pPr>
            <a:r>
              <a:rPr lang="en-GB" dirty="0" smtClean="0"/>
              <a:t>Index section</a:t>
            </a:r>
          </a:p>
          <a:p>
            <a:pPr lvl="1">
              <a:defRPr/>
            </a:pPr>
            <a:r>
              <a:rPr lang="en-GB" dirty="0" smtClean="0"/>
              <a:t>Index list collection</a:t>
            </a:r>
          </a:p>
          <a:p>
            <a:pPr lvl="1">
              <a:defRPr/>
            </a:pPr>
            <a:r>
              <a:rPr lang="en-GB" dirty="0" smtClean="0"/>
              <a:t>Index modifier</a:t>
            </a:r>
          </a:p>
          <a:p>
            <a:pPr lvl="1">
              <a:defRPr/>
            </a:pPr>
            <a:r>
              <a:rPr lang="en-GB" dirty="0" smtClean="0"/>
              <a:t>Empty Index list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Methods to define a decomposition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C936FC2-47B1-437A-8273-B8C61ACAF67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7638A-8594-4FDA-B96B-B5E2C46D451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262626"/>
                </a:solidFill>
              </a:rPr>
              <a:t>Index vector</a:t>
            </a:r>
          </a:p>
          <a:p>
            <a:pPr lvl="1"/>
            <a:r>
              <a:rPr lang="en-GB" dirty="0" smtClean="0">
                <a:solidFill>
                  <a:srgbClr val="262626"/>
                </a:solidFill>
              </a:rPr>
              <a:t>Arbitrary list of indices:</a:t>
            </a:r>
          </a:p>
          <a:p>
            <a:pPr lvl="2"/>
            <a:r>
              <a:rPr lang="en-GB" dirty="0" smtClean="0">
                <a:solidFill>
                  <a:srgbClr val="262626"/>
                </a:solidFill>
              </a:rPr>
              <a:t>[0,3,32,26,44,14,48]</a:t>
            </a:r>
          </a:p>
          <a:p>
            <a:r>
              <a:rPr lang="en-GB" dirty="0" smtClean="0">
                <a:solidFill>
                  <a:srgbClr val="262626"/>
                </a:solidFill>
              </a:rPr>
              <a:t>Index stripes</a:t>
            </a:r>
          </a:p>
          <a:p>
            <a:pPr lvl="1"/>
            <a:r>
              <a:rPr lang="en-GB" dirty="0" smtClean="0">
                <a:solidFill>
                  <a:srgbClr val="262626"/>
                </a:solidFill>
              </a:rPr>
              <a:t>List of stripes:</a:t>
            </a:r>
            <a:br>
              <a:rPr lang="en-GB" dirty="0" smtClean="0">
                <a:solidFill>
                  <a:srgbClr val="262626"/>
                </a:solidFill>
              </a:rPr>
            </a:br>
            <a:r>
              <a:rPr lang="en-GB" dirty="0" smtClean="0">
                <a:solidFill>
                  <a:srgbClr val="262626"/>
                </a:solidFill>
              </a:rPr>
              <a:t>[[start = 0, </a:t>
            </a:r>
            <a:r>
              <a:rPr lang="en-GB" dirty="0" err="1" smtClean="0">
                <a:solidFill>
                  <a:srgbClr val="262626"/>
                </a:solidFill>
              </a:rPr>
              <a:t>nstrides</a:t>
            </a:r>
            <a:r>
              <a:rPr lang="en-GB" dirty="0" smtClean="0">
                <a:solidFill>
                  <a:srgbClr val="262626"/>
                </a:solidFill>
              </a:rPr>
              <a:t> = 3, stride = 2], [start = 1, </a:t>
            </a:r>
            <a:r>
              <a:rPr lang="en-GB" dirty="0" err="1" smtClean="0">
                <a:solidFill>
                  <a:srgbClr val="262626"/>
                </a:solidFill>
              </a:rPr>
              <a:t>nstrides</a:t>
            </a:r>
            <a:r>
              <a:rPr lang="en-GB" dirty="0" smtClean="0">
                <a:solidFill>
                  <a:srgbClr val="262626"/>
                </a:solidFill>
              </a:rPr>
              <a:t> = 2,</a:t>
            </a:r>
            <a:br>
              <a:rPr lang="en-GB" dirty="0" smtClean="0">
                <a:solidFill>
                  <a:srgbClr val="262626"/>
                </a:solidFill>
              </a:rPr>
            </a:br>
            <a:r>
              <a:rPr lang="en-GB" dirty="0" smtClean="0">
                <a:solidFill>
                  <a:srgbClr val="262626"/>
                </a:solidFill>
              </a:rPr>
              <a:t>stride = 2]] == [0,2,4,1,3]</a:t>
            </a:r>
          </a:p>
          <a:p>
            <a:r>
              <a:rPr lang="en-GB" dirty="0" smtClean="0">
                <a:solidFill>
                  <a:srgbClr val="262626"/>
                </a:solidFill>
              </a:rPr>
              <a:t>Index section</a:t>
            </a:r>
          </a:p>
          <a:p>
            <a:pPr lvl="1"/>
            <a:r>
              <a:rPr lang="en-GB" dirty="0" smtClean="0">
                <a:solidFill>
                  <a:srgbClr val="262626"/>
                </a:solidFill>
              </a:rPr>
              <a:t>N-dimensional block of indices</a:t>
            </a:r>
            <a:br>
              <a:rPr lang="en-GB" dirty="0" smtClean="0">
                <a:solidFill>
                  <a:srgbClr val="262626"/>
                </a:solidFill>
              </a:rPr>
            </a:br>
            <a:r>
              <a:rPr lang="en-GB" dirty="0" smtClean="0">
                <a:solidFill>
                  <a:srgbClr val="262626"/>
                </a:solidFill>
              </a:rPr>
              <a:t>[start = 0, </a:t>
            </a:r>
            <a:r>
              <a:rPr lang="en-GB" dirty="0" err="1" smtClean="0">
                <a:solidFill>
                  <a:srgbClr val="262626"/>
                </a:solidFill>
              </a:rPr>
              <a:t>num_dimension</a:t>
            </a:r>
            <a:r>
              <a:rPr lang="en-GB" dirty="0" smtClean="0">
                <a:solidFill>
                  <a:srgbClr val="262626"/>
                </a:solidFill>
              </a:rPr>
              <a:t> = 2, </a:t>
            </a:r>
            <a:r>
              <a:rPr lang="en-GB" dirty="0" err="1" smtClean="0">
                <a:solidFill>
                  <a:srgbClr val="262626"/>
                </a:solidFill>
              </a:rPr>
              <a:t>global_size</a:t>
            </a:r>
            <a:r>
              <a:rPr lang="en-GB" dirty="0" smtClean="0">
                <a:solidFill>
                  <a:srgbClr val="262626"/>
                </a:solidFill>
              </a:rPr>
              <a:t> = [5,5],</a:t>
            </a:r>
            <a:br>
              <a:rPr lang="en-GB" dirty="0" smtClean="0">
                <a:solidFill>
                  <a:srgbClr val="262626"/>
                </a:solidFill>
              </a:rPr>
            </a:br>
            <a:r>
              <a:rPr lang="en-GB" dirty="0" err="1" smtClean="0">
                <a:solidFill>
                  <a:srgbClr val="262626"/>
                </a:solidFill>
              </a:rPr>
              <a:t>local_size</a:t>
            </a:r>
            <a:r>
              <a:rPr lang="en-GB" dirty="0" smtClean="0">
                <a:solidFill>
                  <a:srgbClr val="262626"/>
                </a:solidFill>
              </a:rPr>
              <a:t> = [3,3], </a:t>
            </a:r>
            <a:r>
              <a:rPr lang="en-GB" dirty="0" err="1" smtClean="0">
                <a:solidFill>
                  <a:srgbClr val="262626"/>
                </a:solidFill>
              </a:rPr>
              <a:t>local_start</a:t>
            </a:r>
            <a:r>
              <a:rPr lang="en-GB" dirty="0" smtClean="0">
                <a:solidFill>
                  <a:srgbClr val="262626"/>
                </a:solidFill>
              </a:rPr>
              <a:t> = [1,1]] == [6,7,8,11,12,13,16,17,18]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Methods to define a decomposition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2946DE3-F06E-4A25-AE2E-876C53E88C37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0192-5695-4526-B4CC-35EFB86AB3D4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Index list collection</a:t>
            </a:r>
          </a:p>
          <a:p>
            <a:pPr lvl="1">
              <a:defRPr/>
            </a:pPr>
            <a:r>
              <a:rPr lang="en-US" dirty="0" smtClean="0"/>
              <a:t>Combination of a number of index lists</a:t>
            </a:r>
          </a:p>
          <a:p>
            <a:pPr>
              <a:defRPr/>
            </a:pPr>
            <a:r>
              <a:rPr lang="en-US" dirty="0" smtClean="0"/>
              <a:t>Index modifier</a:t>
            </a:r>
          </a:p>
          <a:p>
            <a:pPr lvl="1">
              <a:defRPr/>
            </a:pPr>
            <a:r>
              <a:rPr lang="en-US" dirty="0" smtClean="0"/>
              <a:t>The modifier allows to define a mapping between indices</a:t>
            </a:r>
          </a:p>
          <a:p>
            <a:pPr lvl="1">
              <a:defRPr/>
            </a:pPr>
            <a:r>
              <a:rPr lang="en-US" dirty="0" smtClean="0"/>
              <a:t>Modifiers create a new index list from an existing index list</a:t>
            </a:r>
          </a:p>
          <a:p>
            <a:pPr lvl="1">
              <a:defRPr/>
            </a:pPr>
            <a:r>
              <a:rPr lang="en-US" dirty="0" smtClean="0"/>
              <a:t>Index list: I =[0,1,2,3,4,5]</a:t>
            </a:r>
            <a:br>
              <a:rPr lang="en-US" dirty="0" smtClean="0"/>
            </a:br>
            <a:r>
              <a:rPr lang="en-US" dirty="0" smtClean="0"/>
              <a:t>Modifier: </a:t>
            </a:r>
            <a:r>
              <a:rPr lang="en-US" i="1" dirty="0" smtClean="0"/>
              <a:t>M</a:t>
            </a:r>
            <a:r>
              <a:rPr lang="en-US" dirty="0" smtClean="0"/>
              <a:t> = [0,2,4,6,8,10]-&gt;[10,8,6,4,2,0]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dirty="0" smtClean="0"/>
              <a:t>(I)=[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,1,</a:t>
            </a:r>
            <a:r>
              <a:rPr lang="en-US" dirty="0" smtClean="0">
                <a:solidFill>
                  <a:srgbClr val="0070C0"/>
                </a:solidFill>
              </a:rPr>
              <a:t>8</a:t>
            </a:r>
            <a:r>
              <a:rPr lang="en-US" dirty="0" smtClean="0"/>
              <a:t>,3,</a:t>
            </a:r>
            <a:r>
              <a:rPr lang="en-US" dirty="0" smtClean="0">
                <a:solidFill>
                  <a:srgbClr val="0070C0"/>
                </a:solidFill>
              </a:rPr>
              <a:t>6</a:t>
            </a:r>
            <a:r>
              <a:rPr lang="en-US" dirty="0" smtClean="0"/>
              <a:t>,5]</a:t>
            </a:r>
          </a:p>
          <a:p>
            <a:pPr>
              <a:defRPr/>
            </a:pPr>
            <a:r>
              <a:rPr lang="en-US" dirty="0" smtClean="0"/>
              <a:t>Empty index list</a:t>
            </a:r>
          </a:p>
          <a:p>
            <a:pPr lvl="1">
              <a:defRPr/>
            </a:pPr>
            <a:r>
              <a:rPr lang="en-US" dirty="0" smtClean="0"/>
              <a:t>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Methods to define a decomposition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5CCA8CF-A49D-49C8-BF3E-9C786750A3C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687-7BD0-44C7-92C8-021860F429A4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86320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Exchange maps (Xt_xmap) determine communication partners and what data needs to be exchanged, based on the decomposition</a:t>
            </a:r>
          </a:p>
          <a:p>
            <a:pPr>
              <a:defRPr/>
            </a:pPr>
            <a:r>
              <a:rPr lang="en-GB" dirty="0" smtClean="0"/>
              <a:t>Algorithms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 smtClean="0"/>
              <a:t>Every process sends its src and tgt list to all other processes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 smtClean="0"/>
              <a:t>Rendezvous algorithm[1] based on a distributed directory of global indices is used to avoid all to all communication patterns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Generate mapping between src and tgt decomposition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9BFF6EA-9F03-4AF1-8345-53998FEF9EEE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9BA2B-4EE8-476C-A4F4-1CD497706FA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467545" y="465313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[1] </a:t>
            </a:r>
            <a:r>
              <a:rPr lang="de-DE" i="1" dirty="0" smtClean="0"/>
              <a:t>A. Pinar </a:t>
            </a:r>
            <a:r>
              <a:rPr lang="de-DE" i="1" dirty="0" err="1" smtClean="0"/>
              <a:t>and</a:t>
            </a:r>
            <a:r>
              <a:rPr lang="de-DE" i="1" dirty="0" smtClean="0"/>
              <a:t> B. </a:t>
            </a:r>
            <a:r>
              <a:rPr lang="de-DE" i="1" dirty="0" err="1" smtClean="0"/>
              <a:t>Hendrickson</a:t>
            </a:r>
            <a:r>
              <a:rPr lang="de-DE" i="1" dirty="0" smtClean="0"/>
              <a:t>, </a:t>
            </a:r>
            <a:r>
              <a:rPr lang="de-DE" i="1" dirty="0" smtClean="0">
                <a:hlinkClick r:id="rId3"/>
              </a:rPr>
              <a:t>Communication Support </a:t>
            </a:r>
            <a:r>
              <a:rPr lang="de-DE" i="1" dirty="0" err="1" smtClean="0">
                <a:hlinkClick r:id="rId3"/>
              </a:rPr>
              <a:t>for</a:t>
            </a:r>
            <a:r>
              <a:rPr lang="de-DE" i="1" dirty="0" smtClean="0">
                <a:hlinkClick r:id="rId3"/>
              </a:rPr>
              <a:t> Adaptive </a:t>
            </a:r>
            <a:r>
              <a:rPr lang="de-DE" i="1" dirty="0" err="1" smtClean="0">
                <a:hlinkClick r:id="rId3"/>
              </a:rPr>
              <a:t>Computation</a:t>
            </a:r>
            <a:r>
              <a:rPr lang="de-DE" i="1" dirty="0" smtClean="0">
                <a:hlinkClick r:id="rId3"/>
              </a:rPr>
              <a:t>}</a:t>
            </a:r>
            <a:r>
              <a:rPr lang="de-DE" i="1" dirty="0" smtClean="0"/>
              <a:t> in </a:t>
            </a:r>
            <a:r>
              <a:rPr lang="de-DE" i="1" dirty="0" err="1" smtClean="0"/>
              <a:t>Proc</a:t>
            </a:r>
            <a:r>
              <a:rPr lang="de-DE" i="1" dirty="0" smtClean="0"/>
              <a:t>. SIAM Conf. on Parallel Processing </a:t>
            </a:r>
            <a:r>
              <a:rPr lang="de-DE" i="1" dirty="0" err="1" smtClean="0"/>
              <a:t>for</a:t>
            </a:r>
            <a:r>
              <a:rPr lang="de-DE" i="1" dirty="0" smtClean="0"/>
              <a:t> Scientific Computing, 2001.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Redistribution objects (Xt_redist) can be built for every non-null MPI data type (basic types, structs, vectors, …)</a:t>
            </a:r>
          </a:p>
          <a:p>
            <a:pPr>
              <a:defRPr/>
            </a:pPr>
            <a:r>
              <a:rPr lang="en-GB" dirty="0" smtClean="0"/>
              <a:t>Internally YAXT will build MPI data type for every required exchange </a:t>
            </a:r>
            <a:r>
              <a:rPr lang="en-GB" dirty="0" smtClean="0">
                <a:sym typeface="Wingdings" pitchFamily="2" charset="2"/>
              </a:rPr>
              <a:t> no buffers are required for the exchange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For a combined redistribution object YAXT will also build MPI data types even if the associated input arrays have no fixed offset between each other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r>
              <a:rPr lang="en-GB" dirty="0" smtClean="0">
                <a:solidFill>
                  <a:srgbClr val="404040"/>
                </a:solidFill>
              </a:rPr>
              <a:t>Generate data specific redistribution object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04BC6BF-C8AC-4641-A851-08987BCDD736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DDB96-DFAD-4748-826B-63E2246BA3DC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YAXT currently supports blocking redistribution of data.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Doing the exchange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B9EA42C-74BB-4E8E-B108-D8690C7AE44D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C3DF4-1125-45E1-B73C-FC7A3C7906AE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TYPE(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xt_idxlist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FUNCTION new_gp_3d_idxvec()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(gp_3d_vol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j, k, p,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r, index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n = SIZE(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p = 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DO k = 1,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nlev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DO r = 1, 2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DO j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glats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(r),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glate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glons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(r),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glone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index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nlon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* ( (j-1)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nlat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* (k-1)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p = p +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(p) = index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ENDDO !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ENDDO !j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ENDDO !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r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ENDDO !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k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new_gp_3d_idxvec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xt_idxvec_new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n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END FUNCTION new_gp_3d_idxvec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428625"/>
            <a:ext cx="7818438" cy="1055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 smtClean="0"/>
              <a:t>Real world example:</a:t>
            </a:r>
            <a:br>
              <a:rPr lang="en-GB" sz="2800" dirty="0" smtClean="0"/>
            </a:br>
            <a:r>
              <a:rPr lang="en-GB" sz="2800" dirty="0" smtClean="0"/>
              <a:t>ECHAM(</a:t>
            </a:r>
            <a:r>
              <a:rPr lang="en-GB" sz="2800" dirty="0" err="1" smtClean="0"/>
              <a:t>gp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</a:t>
            </a:r>
            <a:r>
              <a:rPr lang="en-GB" sz="2800" dirty="0" smtClean="0"/>
              <a:t> </a:t>
            </a:r>
            <a:r>
              <a:rPr lang="en-GB" sz="2800" dirty="0" err="1" smtClean="0"/>
              <a:t>ffsl</a:t>
            </a:r>
            <a:r>
              <a:rPr lang="en-GB" sz="2800" dirty="0" smtClean="0"/>
              <a:t>): </a:t>
            </a:r>
            <a:r>
              <a:rPr lang="en-GB" sz="2800" dirty="0" err="1" smtClean="0"/>
              <a:t>gp</a:t>
            </a:r>
            <a:r>
              <a:rPr lang="en-GB" sz="2800" dirty="0" smtClean="0"/>
              <a:t>-decomposition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EE8B99-80FA-4DAC-9C0A-51D7033EE75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3DCF6-A87C-442D-AB85-6B4646774F8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6003925" y="1474788"/>
            <a:ext cx="719138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7100" y="1833563"/>
            <a:ext cx="719138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723063" y="1474788"/>
            <a:ext cx="720725" cy="358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726238" y="2198688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726238" y="1827213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6003925" y="2198688"/>
            <a:ext cx="719138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6007100" y="2565400"/>
            <a:ext cx="719138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732588" y="2565400"/>
            <a:ext cx="719137" cy="358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7443788" y="1474788"/>
            <a:ext cx="720725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8164513" y="1474788"/>
            <a:ext cx="719137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7443788" y="1824038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8164513" y="1814513"/>
            <a:ext cx="719137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7451725" y="2205038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7446963" y="2565400"/>
            <a:ext cx="719137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8166100" y="2203450"/>
            <a:ext cx="720725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8166100" y="2565400"/>
            <a:ext cx="720725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TYPE(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xt_idxlist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FUNCTION new_ffsl_3d_idxvec()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(ffsl_3d_vol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j, k,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kk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p, index,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n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n = size(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p = 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kk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ffsl_nlev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k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ffsl_kstack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kk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DO j = ffsl_gp_lat1, ffsl_gp_lat2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nlon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p = p +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index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nlon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* ( (j-1)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nlat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* (k-1) 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(p) = index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new_ffsl_3d_idxvec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xt_idxvec_new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n)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END FUNCTION new_ffsl_3d_idxvec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428625"/>
            <a:ext cx="7818438" cy="1055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 smtClean="0"/>
              <a:t>ECHAM(</a:t>
            </a:r>
            <a:r>
              <a:rPr lang="en-GB" sz="2800" dirty="0" err="1" smtClean="0"/>
              <a:t>gp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</a:t>
            </a:r>
            <a:r>
              <a:rPr lang="en-GB" sz="2800" dirty="0" smtClean="0"/>
              <a:t> </a:t>
            </a:r>
            <a:r>
              <a:rPr lang="en-GB" sz="2800" dirty="0" err="1" smtClean="0"/>
              <a:t>ffsl</a:t>
            </a:r>
            <a:r>
              <a:rPr lang="en-GB" sz="2800" dirty="0" smtClean="0"/>
              <a:t>): </a:t>
            </a:r>
            <a:r>
              <a:rPr lang="en-GB" sz="2800" dirty="0" err="1" smtClean="0"/>
              <a:t>ffsl</a:t>
            </a:r>
            <a:r>
              <a:rPr lang="en-GB" sz="2800" dirty="0" smtClean="0"/>
              <a:t>-decomposition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EE8B99-80FA-4DAC-9C0A-51D7033EE75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DB8A7-C910-4BE4-9D6F-6D0FBA224FF2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5865813" y="1608138"/>
            <a:ext cx="2879725" cy="3603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5867400" y="1968500"/>
            <a:ext cx="2881313" cy="3603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5865813" y="2328863"/>
            <a:ext cx="2879725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5867400" y="2695575"/>
            <a:ext cx="2881313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5876925" y="1304925"/>
            <a:ext cx="360363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8739188" y="1339850"/>
            <a:ext cx="360362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8748713" y="2754313"/>
            <a:ext cx="360362" cy="2873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Library on top </a:t>
            </a:r>
            <a:r>
              <a:rPr lang="de-DE" dirty="0" err="1" smtClean="0"/>
              <a:t>of</a:t>
            </a:r>
            <a:r>
              <a:rPr lang="de-DE" dirty="0" smtClean="0"/>
              <a:t> MPI</a:t>
            </a:r>
          </a:p>
          <a:p>
            <a:pPr>
              <a:defRPr/>
            </a:pPr>
            <a:r>
              <a:rPr lang="de-DE" dirty="0" err="1" smtClean="0"/>
              <a:t>Inspired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Fortran</a:t>
            </a:r>
            <a:r>
              <a:rPr lang="de-DE" dirty="0" smtClean="0"/>
              <a:t> Prototype </a:t>
            </a:r>
            <a:r>
              <a:rPr lang="de-DE" i="1" dirty="0" err="1" smtClean="0"/>
              <a:t>Unitrans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Mathias Pütz in </a:t>
            </a:r>
            <a:r>
              <a:rPr lang="de-DE" dirty="0" err="1" smtClean="0"/>
              <a:t>ScalES-project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Implemented</a:t>
            </a:r>
            <a:r>
              <a:rPr lang="de-DE" dirty="0" smtClean="0"/>
              <a:t> in C </a:t>
            </a:r>
            <a:r>
              <a:rPr lang="de-DE" sz="2800" dirty="0" smtClean="0">
                <a:latin typeface="Cambria Math"/>
                <a:ea typeface="Cambria Math"/>
                <a:sym typeface="Wingdings" pitchFamily="2" charset="2"/>
              </a:rPr>
              <a:t>⇒</a:t>
            </a:r>
            <a:r>
              <a:rPr lang="de-DE" dirty="0" smtClean="0"/>
              <a:t> type invariant</a:t>
            </a:r>
          </a:p>
          <a:p>
            <a:pPr>
              <a:defRPr/>
            </a:pPr>
            <a:r>
              <a:rPr lang="de-DE" dirty="0" err="1" smtClean="0"/>
              <a:t>Fully-featured</a:t>
            </a:r>
            <a:r>
              <a:rPr lang="de-DE" dirty="0" smtClean="0"/>
              <a:t> </a:t>
            </a:r>
            <a:r>
              <a:rPr lang="de-DE" dirty="0" err="1" smtClean="0"/>
              <a:t>Fortran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(</a:t>
            </a:r>
            <a:r>
              <a:rPr lang="de-DE" dirty="0" err="1" smtClean="0"/>
              <a:t>requires</a:t>
            </a:r>
            <a:r>
              <a:rPr lang="de-DE" dirty="0" smtClean="0"/>
              <a:t> C-</a:t>
            </a:r>
            <a:r>
              <a:rPr lang="de-DE" dirty="0" err="1" smtClean="0"/>
              <a:t>interop</a:t>
            </a:r>
            <a:r>
              <a:rPr lang="de-DE" dirty="0" smtClean="0"/>
              <a:t>)</a:t>
            </a:r>
          </a:p>
          <a:p>
            <a:pPr>
              <a:defRPr/>
            </a:pP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DKRZ</a:t>
            </a:r>
          </a:p>
          <a:p>
            <a:pPr>
              <a:defRPr/>
            </a:pPr>
            <a:r>
              <a:rPr lang="de-DE" dirty="0" smtClean="0"/>
              <a:t>BSD </a:t>
            </a:r>
            <a:r>
              <a:rPr lang="de-DE" dirty="0" err="1" smtClean="0"/>
              <a:t>license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Git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SVN-</a:t>
            </a:r>
            <a:r>
              <a:rPr lang="de-DE" dirty="0" err="1" smtClean="0"/>
              <a:t>readonly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pkg-config</a:t>
            </a:r>
            <a:r>
              <a:rPr lang="de-DE" dirty="0" smtClean="0"/>
              <a:t> (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pkg-config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--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cflags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yaxt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remarks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56EF7-CB54-4FE5-B9BC-0D7AAF7CA13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>
            <a:normAutofit fontScale="3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SUBROUTINE set_gp_3d_off(off)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INTENT(out) :: off(:)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coords_off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nproma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nlev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ngpblks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j, k, p, r,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ib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index, 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n = SIZE(off)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p = 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ib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ngpblks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DO k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nlev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nproma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coords_off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ia,k,ib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= p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p = p + 1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p = 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DO k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nlev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ib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DO r = 1, 2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DO j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glats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(r),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glate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glons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(r),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glone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(r)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p = p + 1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+1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IF 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nproma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THEN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ib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ib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+ 1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ENDIF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  off(p)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coords_off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ia,k,ib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ENDDO !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ENDDO !j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ENDDO !r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ENDDO !k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END SUBROUTINE set_gp_3d_off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428625"/>
            <a:ext cx="7818438" cy="1055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 smtClean="0"/>
              <a:t>ECHAM(</a:t>
            </a:r>
            <a:r>
              <a:rPr lang="en-GB" sz="2800" dirty="0" err="1" smtClean="0"/>
              <a:t>gp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</a:t>
            </a:r>
            <a:r>
              <a:rPr lang="en-GB" sz="2800" dirty="0" smtClean="0"/>
              <a:t> </a:t>
            </a:r>
            <a:r>
              <a:rPr lang="en-GB" sz="2800" dirty="0" err="1" smtClean="0"/>
              <a:t>ffsl</a:t>
            </a:r>
            <a:r>
              <a:rPr lang="en-GB" sz="2800" dirty="0" smtClean="0"/>
              <a:t>): </a:t>
            </a:r>
            <a:r>
              <a:rPr lang="en-GB" sz="2800" dirty="0" err="1" smtClean="0"/>
              <a:t>gp</a:t>
            </a:r>
            <a:r>
              <a:rPr lang="en-GB" sz="2800" dirty="0" smtClean="0"/>
              <a:t>-offsets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EE8B99-80FA-4DAC-9C0A-51D7033EE75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88C91A-9871-46AD-A870-FAD1EC11593C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6011863" y="1268413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11863" y="1619250"/>
            <a:ext cx="720725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732588" y="1268413"/>
            <a:ext cx="719137" cy="3603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732588" y="1983432"/>
            <a:ext cx="719137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732588" y="1619250"/>
            <a:ext cx="719137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6011863" y="1983432"/>
            <a:ext cx="720725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6011863" y="2348557"/>
            <a:ext cx="720725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732588" y="2348557"/>
            <a:ext cx="720725" cy="3603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7451725" y="1268413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8172450" y="1268413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7451725" y="1619250"/>
            <a:ext cx="720725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8172450" y="1619250"/>
            <a:ext cx="720725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7451725" y="1983432"/>
            <a:ext cx="719138" cy="360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7451725" y="2348557"/>
            <a:ext cx="720725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8172450" y="1983432"/>
            <a:ext cx="719138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8172450" y="2348557"/>
            <a:ext cx="719138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552825" y="2311400"/>
            <a:ext cx="1944688" cy="1873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3552825" y="2519363"/>
            <a:ext cx="1944688" cy="1873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96" name="Textfeld 6"/>
          <p:cNvSpPr txBox="1">
            <a:spLocks noChangeArrowheads="1"/>
          </p:cNvSpPr>
          <p:nvPr/>
        </p:nvSpPr>
        <p:spPr bwMode="auto">
          <a:xfrm>
            <a:off x="6516688" y="2855913"/>
            <a:ext cx="215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index space</a:t>
            </a:r>
          </a:p>
        </p:txBody>
      </p:sp>
      <p:sp>
        <p:nvSpPr>
          <p:cNvPr id="54297" name="Textfeld 27"/>
          <p:cNvSpPr txBox="1">
            <a:spLocks noChangeArrowheads="1"/>
          </p:cNvSpPr>
          <p:nvPr/>
        </p:nvSpPr>
        <p:spPr bwMode="auto">
          <a:xfrm>
            <a:off x="3786188" y="2863850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Local offsets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3552825" y="1268413"/>
            <a:ext cx="3187700" cy="10429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4859338" y="2359025"/>
            <a:ext cx="1881187" cy="1301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5054600" y="2617788"/>
            <a:ext cx="433388" cy="88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301" name="Textfeld 41"/>
          <p:cNvSpPr txBox="1">
            <a:spLocks noChangeArrowheads="1"/>
          </p:cNvSpPr>
          <p:nvPr/>
        </p:nvSpPr>
        <p:spPr bwMode="auto">
          <a:xfrm>
            <a:off x="3492500" y="3860800"/>
            <a:ext cx="5256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Index to offset relation: </a:t>
            </a:r>
          </a:p>
          <a:p>
            <a:r>
              <a:rPr lang="en-US"/>
              <a:t>p-th local index corresponds to p-th local offset,</a:t>
            </a:r>
          </a:p>
          <a:p>
            <a:r>
              <a:rPr lang="en-US"/>
              <a:t>(i,j,k) </a:t>
            </a:r>
            <a:r>
              <a:rPr lang="en-US">
                <a:sym typeface="Wingdings" pitchFamily="2" charset="2"/>
              </a:rPr>
              <a:t> p  </a:t>
            </a:r>
            <a:r>
              <a:rPr lang="en-US"/>
              <a:t>(ia,k,ib)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>
            <a:normAutofit fontScale="4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SUBROUTINE set_ffsl_3d_off(off)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INTENT(out) :: off(:)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coords_off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nlon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ffsl_nlat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ffsl_nlev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j, k,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kk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jc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p, index, 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n = SIZE(off)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p = 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ffsl_nlev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jc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ffsl_nlat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1, -1 ! change in j-orientation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nlon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coords_off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jc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= p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p = p + 1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p = 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kk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ffsl_nlev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kk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DO j = ffsl_gp_lat1, ffsl_gp_lat2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jc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j-ffsl_gp_lat1+1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DO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nlon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p = p + 1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  off(p)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coords_off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jc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ENDDO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END SUBROUTINE set_ffsl_3d_off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428625"/>
            <a:ext cx="7818438" cy="1055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 smtClean="0"/>
              <a:t>ECHAM(</a:t>
            </a:r>
            <a:r>
              <a:rPr lang="en-GB" sz="2800" dirty="0" err="1" smtClean="0"/>
              <a:t>gp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</a:t>
            </a:r>
            <a:r>
              <a:rPr lang="en-GB" sz="2800" dirty="0" smtClean="0"/>
              <a:t> </a:t>
            </a:r>
            <a:r>
              <a:rPr lang="en-GB" sz="2800" dirty="0" err="1" smtClean="0"/>
              <a:t>ffsl</a:t>
            </a:r>
            <a:r>
              <a:rPr lang="en-GB" sz="2800" dirty="0" smtClean="0"/>
              <a:t>): </a:t>
            </a:r>
            <a:r>
              <a:rPr lang="en-GB" sz="2800" dirty="0" err="1" smtClean="0"/>
              <a:t>ffsl</a:t>
            </a:r>
            <a:r>
              <a:rPr lang="en-GB" sz="2800" dirty="0" smtClean="0"/>
              <a:t>-offsets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EE8B99-80FA-4DAC-9C0A-51D7033EE75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C5073-35BF-493F-849F-EC81E38E1EF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5865813" y="1608138"/>
            <a:ext cx="2879725" cy="3603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5865813" y="1971146"/>
            <a:ext cx="2881313" cy="3603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5865813" y="2334155"/>
            <a:ext cx="2879725" cy="358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5865813" y="2695575"/>
            <a:ext cx="2881313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5876925" y="1304925"/>
            <a:ext cx="360363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8739188" y="1339850"/>
            <a:ext cx="360362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8748713" y="2754313"/>
            <a:ext cx="360362" cy="2873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>
            <a:normAutofit fontScale="4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efinitions: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USE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yaxt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TYPE(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xt_idxlist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:: </a:t>
            </a:r>
            <a:r>
              <a:rPr lang="en-GB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gp_3d_idxlist</a:t>
            </a:r>
            <a:r>
              <a:rPr lang="en-GB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ffsl_3d_idxlist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TYPE(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xt_xmap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 :: </a:t>
            </a:r>
            <a:r>
              <a:rPr lang="en-GB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gp2ffsl_3d_xmap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INTEGER, ALLOCATABLE ::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gp_3d_off(:), </a:t>
            </a: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ffsl_3d_off(:)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TYPE(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xt_redist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), SAVE :: </a:t>
            </a:r>
            <a:r>
              <a:rPr lang="en-GB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gp2ffsl_3d_redist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! Decompositions: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gp_3d_idxlist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 new_gp_3d_idxvec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ffsl_3d_idxlist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new_ffsl_3d_idxstripes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xmap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gp2ffsl_3d_xmap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xt_xmap_all2all_new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gp_3d_idxlist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3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ffsl_3d_idxlist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model_comm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! Offsets: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CALL set_gp_3d_off(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gp_3d_off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CALL set_ffsl_3d_off(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ffsl_3d_off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Redist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gp2ffsl_3d_redist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xt_redist_p2p_off_new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gp2ffsl_3d_xmap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gp_3d_off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ffsl_3d_off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p_real_dp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! Usage in the model: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xt_redist_s_exchange1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gp2ffsl_3d_redist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C_LOC(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gp_data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), C_LOC(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ffsl_data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428625"/>
            <a:ext cx="7818438" cy="1055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 smtClean="0"/>
              <a:t>ECHAM(</a:t>
            </a:r>
            <a:r>
              <a:rPr lang="en-GB" sz="2800" dirty="0" err="1" smtClean="0"/>
              <a:t>gp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</a:t>
            </a:r>
            <a:r>
              <a:rPr lang="en-GB" sz="2800" dirty="0" smtClean="0"/>
              <a:t> </a:t>
            </a:r>
            <a:r>
              <a:rPr lang="en-GB" sz="2800" dirty="0" err="1" smtClean="0"/>
              <a:t>ffsl</a:t>
            </a:r>
            <a:r>
              <a:rPr lang="en-GB" sz="2800" dirty="0" smtClean="0"/>
              <a:t>): usage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EE8B99-80FA-4DAC-9C0A-51D7033EE75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9A4DD-30AF-43A2-A33D-24C0953F946D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! </a:t>
            </a:r>
            <a:r>
              <a:rPr lang="en-GB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Different </a:t>
            </a:r>
            <a:r>
              <a:rPr lang="en-GB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exchange </a:t>
            </a:r>
            <a:r>
              <a:rPr lang="en-GB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kinds, each of them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! behaves differently at global domain boundaries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p_exch_kind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 =  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uplus_exch_kind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=  2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u_exch_kind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 =  3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uu_exch_kind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=  4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vplus_exch_kind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=  5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v_exch_kind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 =  6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vv_exch_kind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=  7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vf_exch_kind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=  8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 =  9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INTEGER, PARAMETER ::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sminus_exch_kind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! Usage of </a:t>
            </a:r>
            <a:r>
              <a:rPr lang="en-GB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yaxt</a:t>
            </a:r>
            <a:r>
              <a:rPr lang="en-GB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-modifiers to simplify definitions of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! Decompositions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428625"/>
            <a:ext cx="7818438" cy="1055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dirty="0" smtClean="0"/>
              <a:t>Real world example:</a:t>
            </a:r>
            <a:br>
              <a:rPr lang="en-GB" sz="2800" dirty="0" smtClean="0"/>
            </a:br>
            <a:r>
              <a:rPr lang="en-GB" sz="2800" dirty="0" smtClean="0"/>
              <a:t>MPIOM bounds-exchange with modifiers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EE8B99-80FA-4DAC-9C0A-51D7033EE75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B2D1FE-BB2C-487D-8FD8-7C02A3517E6C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1547813" y="1557338"/>
          <a:ext cx="260263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72"/>
                <a:gridCol w="433772"/>
                <a:gridCol w="433772"/>
                <a:gridCol w="433772"/>
                <a:gridCol w="433772"/>
                <a:gridCol w="4337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BA5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n-US" dirty="0">
                        <a:solidFill>
                          <a:srgbClr val="5BA5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Simplified incomplete bounds-exchange example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4174D-3FE1-4E21-B78A-3FFC43B6D30E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  <p:graphicFrame>
        <p:nvGraphicFramePr>
          <p:cNvPr id="8" name="Inhaltsplatzhalter 6"/>
          <p:cNvGraphicFramePr>
            <a:graphicFrameLocks/>
          </p:cNvGraphicFramePr>
          <p:nvPr/>
        </p:nvGraphicFramePr>
        <p:xfrm>
          <a:off x="5148263" y="1557338"/>
          <a:ext cx="260263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72"/>
                <a:gridCol w="433772"/>
                <a:gridCol w="433772"/>
                <a:gridCol w="433772"/>
                <a:gridCol w="433772"/>
                <a:gridCol w="4337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543" name="Textfeld 8"/>
          <p:cNvSpPr txBox="1">
            <a:spLocks noChangeArrowheads="1"/>
          </p:cNvSpPr>
          <p:nvPr/>
        </p:nvSpPr>
        <p:spPr bwMode="auto">
          <a:xfrm>
            <a:off x="1258888" y="1196975"/>
            <a:ext cx="316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source decomposition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32363" y="1196975"/>
            <a:ext cx="305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target decomposition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827088" y="3500438"/>
            <a:ext cx="6932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Modifier M:</a:t>
            </a:r>
          </a:p>
          <a:p>
            <a:r>
              <a:rPr lang="en-US"/>
              <a:t>M</a:t>
            </a:r>
            <a:r>
              <a:rPr lang="en-US" baseline="-25000"/>
              <a:t>1 </a:t>
            </a:r>
            <a:r>
              <a:rPr lang="en-US"/>
              <a:t>= [1,7,13,19]</a:t>
            </a:r>
            <a:r>
              <a:rPr lang="en-US">
                <a:sym typeface="Wingdings" pitchFamily="2" charset="2"/>
              </a:rPr>
              <a:t>[5,11,17,23]	M</a:t>
            </a:r>
            <a:r>
              <a:rPr lang="en-US" baseline="-25000">
                <a:sym typeface="Wingdings" pitchFamily="2" charset="2"/>
              </a:rPr>
              <a:t>2 </a:t>
            </a:r>
            <a:r>
              <a:rPr lang="en-US">
                <a:sym typeface="Wingdings" pitchFamily="2" charset="2"/>
              </a:rPr>
              <a:t>= [6,12,18,24][2,8,14,20]</a:t>
            </a:r>
          </a:p>
          <a:p>
            <a:r>
              <a:rPr lang="en-US">
                <a:sym typeface="Wingdings" pitchFamily="2" charset="2"/>
              </a:rPr>
              <a:t>M(I) = M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(M</a:t>
            </a:r>
            <a:r>
              <a:rPr lang="en-US" baseline="-25000">
                <a:sym typeface="Wingdings" pitchFamily="2" charset="2"/>
              </a:rPr>
              <a:t>1</a:t>
            </a:r>
            <a:r>
              <a:rPr lang="en-US">
                <a:sym typeface="Wingdings" pitchFamily="2" charset="2"/>
              </a:rPr>
              <a:t>(I))</a:t>
            </a:r>
            <a:endParaRPr lang="en-US"/>
          </a:p>
          <a:p>
            <a:endParaRPr lang="en-US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827088" y="4581525"/>
            <a:ext cx="4083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Local source indices (including halos):</a:t>
            </a:r>
          </a:p>
          <a:p>
            <a:r>
              <a:rPr lang="en-US" dirty="0"/>
              <a:t>I</a:t>
            </a:r>
            <a:r>
              <a:rPr lang="en-US" baseline="-25000" dirty="0"/>
              <a:t>s</a:t>
            </a:r>
            <a:r>
              <a:rPr lang="en-US" dirty="0"/>
              <a:t> = [15,16,17,18,21,22,23,24]</a:t>
            </a:r>
          </a:p>
          <a:p>
            <a:r>
              <a:rPr lang="en-US" dirty="0"/>
              <a:t>Local target indices (including halos):</a:t>
            </a:r>
          </a:p>
          <a:p>
            <a:r>
              <a:rPr lang="en-US" dirty="0"/>
              <a:t>I</a:t>
            </a:r>
            <a:r>
              <a:rPr lang="en-US" baseline="-25000" dirty="0"/>
              <a:t>t</a:t>
            </a:r>
            <a:r>
              <a:rPr lang="en-US" dirty="0"/>
              <a:t> = M(I</a:t>
            </a:r>
            <a:r>
              <a:rPr lang="en-US" baseline="-25000" dirty="0"/>
              <a:t>s</a:t>
            </a:r>
            <a:r>
              <a:rPr lang="en-US" dirty="0"/>
              <a:t>) = [</a:t>
            </a:r>
            <a:r>
              <a:rPr lang="en-US" dirty="0" smtClean="0"/>
              <a:t>15,16,17,</a:t>
            </a:r>
            <a:r>
              <a:rPr lang="en-US" dirty="0" smtClean="0">
                <a:solidFill>
                  <a:srgbClr val="C00000"/>
                </a:solidFill>
              </a:rPr>
              <a:t>14</a:t>
            </a:r>
            <a:r>
              <a:rPr lang="en-US" dirty="0" smtClean="0"/>
              <a:t>,21,22,23,</a:t>
            </a:r>
            <a:r>
              <a:rPr lang="en-US" dirty="0" smtClean="0">
                <a:solidFill>
                  <a:srgbClr val="C00000"/>
                </a:solidFill>
              </a:rPr>
              <a:t>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219700" y="4508500"/>
            <a:ext cx="30241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Modifier can be applied to any index subset</a:t>
            </a:r>
          </a:p>
          <a:p>
            <a:endParaRPr lang="en-US" b="1"/>
          </a:p>
          <a:p>
            <a:r>
              <a:rPr lang="en-US" b="1"/>
              <a:t>Not included here:</a:t>
            </a:r>
          </a:p>
          <a:p>
            <a:r>
              <a:rPr lang="en-US" b="1"/>
              <a:t>Exchange of inner halos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DC0CD-32F5-4040-991F-F40657DD67DF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Completing the bounds-exchange example</a:t>
            </a:r>
            <a:endParaRPr lang="en-US" dirty="0"/>
          </a:p>
        </p:txBody>
      </p:sp>
      <p:sp>
        <p:nvSpPr>
          <p:cNvPr id="64517" name="Freihandform 9"/>
          <p:cNvSpPr>
            <a:spLocks/>
          </p:cNvSpPr>
          <p:nvPr/>
        </p:nvSpPr>
        <p:spPr bwMode="auto">
          <a:xfrm>
            <a:off x="198438" y="1554163"/>
            <a:ext cx="4722812" cy="1463675"/>
          </a:xfrm>
          <a:custGeom>
            <a:avLst/>
            <a:gdLst>
              <a:gd name="T0" fmla="*/ 2361240 w 21600"/>
              <a:gd name="T1" fmla="*/ 0 h 21600"/>
              <a:gd name="T2" fmla="*/ 4722479 w 21600"/>
              <a:gd name="T3" fmla="*/ 731520 h 21600"/>
              <a:gd name="T4" fmla="*/ 2361240 w 21600"/>
              <a:gd name="T5" fmla="*/ 1463039 h 21600"/>
              <a:gd name="T6" fmla="*/ 0 w 21600"/>
              <a:gd name="T7" fmla="*/ 73152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18" name="Freihandform 10"/>
          <p:cNvSpPr>
            <a:spLocks/>
          </p:cNvSpPr>
          <p:nvPr/>
        </p:nvSpPr>
        <p:spPr bwMode="auto">
          <a:xfrm>
            <a:off x="393700" y="1800225"/>
            <a:ext cx="4297363" cy="1279525"/>
          </a:xfrm>
          <a:custGeom>
            <a:avLst/>
            <a:gdLst>
              <a:gd name="T0" fmla="*/ 2148840 w 21600"/>
              <a:gd name="T1" fmla="*/ 0 h 21600"/>
              <a:gd name="T2" fmla="*/ 4297680 w 21600"/>
              <a:gd name="T3" fmla="*/ 640080 h 21600"/>
              <a:gd name="T4" fmla="*/ 2148840 w 21600"/>
              <a:gd name="T5" fmla="*/ 1280159 h 21600"/>
              <a:gd name="T6" fmla="*/ 0 w 21600"/>
              <a:gd name="T7" fmla="*/ 6400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CD"/>
          </a:solidFill>
          <a:ln w="9525">
            <a:noFill/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19" name="Freihandform 11"/>
          <p:cNvSpPr>
            <a:spLocks/>
          </p:cNvSpPr>
          <p:nvPr/>
        </p:nvSpPr>
        <p:spPr bwMode="auto">
          <a:xfrm>
            <a:off x="198438" y="1736725"/>
            <a:ext cx="212725" cy="1281113"/>
          </a:xfrm>
          <a:custGeom>
            <a:avLst/>
            <a:gdLst>
              <a:gd name="T0" fmla="*/ 106200 w 21600"/>
              <a:gd name="T1" fmla="*/ 0 h 21600"/>
              <a:gd name="T2" fmla="*/ 212400 w 21600"/>
              <a:gd name="T3" fmla="*/ 640080 h 21600"/>
              <a:gd name="T4" fmla="*/ 106200 w 21600"/>
              <a:gd name="T5" fmla="*/ 1280159 h 21600"/>
              <a:gd name="T6" fmla="*/ 0 w 21600"/>
              <a:gd name="T7" fmla="*/ 6400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20" name="Freihandform 12"/>
          <p:cNvSpPr>
            <a:spLocks/>
          </p:cNvSpPr>
          <p:nvPr/>
        </p:nvSpPr>
        <p:spPr bwMode="auto">
          <a:xfrm>
            <a:off x="4708525" y="1736725"/>
            <a:ext cx="212725" cy="1281113"/>
          </a:xfrm>
          <a:custGeom>
            <a:avLst/>
            <a:gdLst>
              <a:gd name="T0" fmla="*/ 106200 w 21600"/>
              <a:gd name="T1" fmla="*/ 0 h 21600"/>
              <a:gd name="T2" fmla="*/ 212400 w 21600"/>
              <a:gd name="T3" fmla="*/ 640080 h 21600"/>
              <a:gd name="T4" fmla="*/ 106200 w 21600"/>
              <a:gd name="T5" fmla="*/ 1280159 h 21600"/>
              <a:gd name="T6" fmla="*/ 0 w 21600"/>
              <a:gd name="T7" fmla="*/ 6400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21" name="Freihandform 13"/>
          <p:cNvSpPr>
            <a:spLocks/>
          </p:cNvSpPr>
          <p:nvPr/>
        </p:nvSpPr>
        <p:spPr bwMode="auto">
          <a:xfrm>
            <a:off x="411163" y="1736725"/>
            <a:ext cx="1463675" cy="457200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228600 h 21600"/>
              <a:gd name="T4" fmla="*/ 73152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6720">
            <a:solidFill>
              <a:srgbClr val="000000">
                <a:alpha val="20000"/>
              </a:srgbClr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22" name="Freihandform 14"/>
          <p:cNvSpPr>
            <a:spLocks/>
          </p:cNvSpPr>
          <p:nvPr/>
        </p:nvSpPr>
        <p:spPr bwMode="auto">
          <a:xfrm>
            <a:off x="4464050" y="1736725"/>
            <a:ext cx="244475" cy="1281113"/>
          </a:xfrm>
          <a:custGeom>
            <a:avLst/>
            <a:gdLst>
              <a:gd name="T0" fmla="*/ 122400 w 21600"/>
              <a:gd name="T1" fmla="*/ 0 h 21600"/>
              <a:gd name="T2" fmla="*/ 244800 w 21600"/>
              <a:gd name="T3" fmla="*/ 640080 h 21600"/>
              <a:gd name="T4" fmla="*/ 122400 w 21600"/>
              <a:gd name="T5" fmla="*/ 1280159 h 21600"/>
              <a:gd name="T6" fmla="*/ 0 w 21600"/>
              <a:gd name="T7" fmla="*/ 6400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23" name="Freihandform 15"/>
          <p:cNvSpPr>
            <a:spLocks/>
          </p:cNvSpPr>
          <p:nvPr/>
        </p:nvSpPr>
        <p:spPr bwMode="auto">
          <a:xfrm>
            <a:off x="411163" y="1736725"/>
            <a:ext cx="212725" cy="1281113"/>
          </a:xfrm>
          <a:custGeom>
            <a:avLst/>
            <a:gdLst>
              <a:gd name="T0" fmla="*/ 106200 w 21600"/>
              <a:gd name="T1" fmla="*/ 0 h 21600"/>
              <a:gd name="T2" fmla="*/ 212400 w 21600"/>
              <a:gd name="T3" fmla="*/ 640080 h 21600"/>
              <a:gd name="T4" fmla="*/ 106200 w 21600"/>
              <a:gd name="T5" fmla="*/ 1280159 h 21600"/>
              <a:gd name="T6" fmla="*/ 0 w 21600"/>
              <a:gd name="T7" fmla="*/ 6400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24" name="Freihandform 16"/>
          <p:cNvSpPr>
            <a:spLocks/>
          </p:cNvSpPr>
          <p:nvPr/>
        </p:nvSpPr>
        <p:spPr bwMode="auto">
          <a:xfrm>
            <a:off x="1874838" y="1736725"/>
            <a:ext cx="2833687" cy="457200"/>
          </a:xfrm>
          <a:custGeom>
            <a:avLst/>
            <a:gdLst>
              <a:gd name="T0" fmla="*/ 1417320 w 21600"/>
              <a:gd name="T1" fmla="*/ 0 h 21600"/>
              <a:gd name="T2" fmla="*/ 2834640 w 21600"/>
              <a:gd name="T3" fmla="*/ 228600 h 21600"/>
              <a:gd name="T4" fmla="*/ 141732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6720">
            <a:solidFill>
              <a:srgbClr val="000000">
                <a:alpha val="20000"/>
              </a:srgbClr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25" name="Freihandform 17"/>
          <p:cNvSpPr>
            <a:spLocks/>
          </p:cNvSpPr>
          <p:nvPr/>
        </p:nvSpPr>
        <p:spPr bwMode="auto">
          <a:xfrm>
            <a:off x="411163" y="2193925"/>
            <a:ext cx="2835275" cy="823913"/>
          </a:xfrm>
          <a:custGeom>
            <a:avLst/>
            <a:gdLst>
              <a:gd name="T0" fmla="*/ 1417320 w 21600"/>
              <a:gd name="T1" fmla="*/ 0 h 21600"/>
              <a:gd name="T2" fmla="*/ 2834640 w 21600"/>
              <a:gd name="T3" fmla="*/ 411480 h 21600"/>
              <a:gd name="T4" fmla="*/ 141732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6720">
            <a:solidFill>
              <a:srgbClr val="000000">
                <a:alpha val="20000"/>
              </a:srgbClr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26" name="Freihandform 18"/>
          <p:cNvSpPr>
            <a:spLocks/>
          </p:cNvSpPr>
          <p:nvPr/>
        </p:nvSpPr>
        <p:spPr bwMode="auto">
          <a:xfrm>
            <a:off x="3246438" y="2193925"/>
            <a:ext cx="1462087" cy="823913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411480 h 21600"/>
              <a:gd name="T4" fmla="*/ 73152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6720">
            <a:solidFill>
              <a:srgbClr val="000000">
                <a:alpha val="20000"/>
              </a:srgbClr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27" name="Freihandform 19"/>
          <p:cNvSpPr>
            <a:spLocks/>
          </p:cNvSpPr>
          <p:nvPr/>
        </p:nvSpPr>
        <p:spPr bwMode="auto">
          <a:xfrm>
            <a:off x="166688" y="3840163"/>
            <a:ext cx="1828800" cy="823912"/>
          </a:xfrm>
          <a:custGeom>
            <a:avLst/>
            <a:gdLst>
              <a:gd name="T0" fmla="*/ 914400 w 21600"/>
              <a:gd name="T1" fmla="*/ 0 h 21600"/>
              <a:gd name="T2" fmla="*/ 1828800 w 21600"/>
              <a:gd name="T3" fmla="*/ 411480 h 21600"/>
              <a:gd name="T4" fmla="*/ 91440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28" name="Freihandform 20"/>
          <p:cNvSpPr>
            <a:spLocks/>
          </p:cNvSpPr>
          <p:nvPr/>
        </p:nvSpPr>
        <p:spPr bwMode="auto">
          <a:xfrm>
            <a:off x="3459163" y="4754563"/>
            <a:ext cx="1828800" cy="1006475"/>
          </a:xfrm>
          <a:custGeom>
            <a:avLst/>
            <a:gdLst>
              <a:gd name="T0" fmla="*/ 914400 w 21600"/>
              <a:gd name="T1" fmla="*/ 0 h 21600"/>
              <a:gd name="T2" fmla="*/ 1828800 w 21600"/>
              <a:gd name="T3" fmla="*/ 502920 h 21600"/>
              <a:gd name="T4" fmla="*/ 914400 w 21600"/>
              <a:gd name="T5" fmla="*/ 1005840 h 21600"/>
              <a:gd name="T6" fmla="*/ 0 w 21600"/>
              <a:gd name="T7" fmla="*/ 50292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29" name="Freihandform 21"/>
          <p:cNvSpPr>
            <a:spLocks/>
          </p:cNvSpPr>
          <p:nvPr/>
        </p:nvSpPr>
        <p:spPr bwMode="auto">
          <a:xfrm>
            <a:off x="166688" y="4754563"/>
            <a:ext cx="3200400" cy="1006475"/>
          </a:xfrm>
          <a:custGeom>
            <a:avLst/>
            <a:gdLst>
              <a:gd name="T0" fmla="*/ 1600200 w 21600"/>
              <a:gd name="T1" fmla="*/ 0 h 21600"/>
              <a:gd name="T2" fmla="*/ 3200400 w 21600"/>
              <a:gd name="T3" fmla="*/ 502920 h 21600"/>
              <a:gd name="T4" fmla="*/ 1600200 w 21600"/>
              <a:gd name="T5" fmla="*/ 1005840 h 21600"/>
              <a:gd name="T6" fmla="*/ 0 w 21600"/>
              <a:gd name="T7" fmla="*/ 50292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30" name="Freihandform 22"/>
          <p:cNvSpPr>
            <a:spLocks/>
          </p:cNvSpPr>
          <p:nvPr/>
        </p:nvSpPr>
        <p:spPr bwMode="auto">
          <a:xfrm>
            <a:off x="2087563" y="3840163"/>
            <a:ext cx="3200400" cy="823912"/>
          </a:xfrm>
          <a:custGeom>
            <a:avLst/>
            <a:gdLst>
              <a:gd name="T0" fmla="*/ 1600200 w 21600"/>
              <a:gd name="T1" fmla="*/ 0 h 21600"/>
              <a:gd name="T2" fmla="*/ 3200400 w 21600"/>
              <a:gd name="T3" fmla="*/ 411480 h 21600"/>
              <a:gd name="T4" fmla="*/ 160020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31" name="Freihandform 23"/>
          <p:cNvSpPr>
            <a:spLocks/>
          </p:cNvSpPr>
          <p:nvPr/>
        </p:nvSpPr>
        <p:spPr bwMode="auto">
          <a:xfrm>
            <a:off x="166688" y="4022725"/>
            <a:ext cx="182562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32" name="Freihandform 24"/>
          <p:cNvSpPr>
            <a:spLocks/>
          </p:cNvSpPr>
          <p:nvPr/>
        </p:nvSpPr>
        <p:spPr bwMode="auto">
          <a:xfrm>
            <a:off x="349250" y="4022725"/>
            <a:ext cx="1463675" cy="457200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228600 h 21600"/>
              <a:gd name="T4" fmla="*/ 73152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CD"/>
          </a:solidFill>
          <a:ln w="367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33" name="Freihandform 25"/>
          <p:cNvSpPr>
            <a:spLocks/>
          </p:cNvSpPr>
          <p:nvPr/>
        </p:nvSpPr>
        <p:spPr bwMode="auto">
          <a:xfrm>
            <a:off x="349250" y="4022725"/>
            <a:ext cx="184150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34" name="Freihandform 26"/>
          <p:cNvSpPr>
            <a:spLocks/>
          </p:cNvSpPr>
          <p:nvPr/>
        </p:nvSpPr>
        <p:spPr bwMode="auto">
          <a:xfrm>
            <a:off x="3641725" y="4479925"/>
            <a:ext cx="1463675" cy="184150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91440 h 21600"/>
              <a:gd name="T4" fmla="*/ 73152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35" name="Freihandform 27"/>
          <p:cNvSpPr>
            <a:spLocks/>
          </p:cNvSpPr>
          <p:nvPr/>
        </p:nvSpPr>
        <p:spPr bwMode="auto">
          <a:xfrm>
            <a:off x="2270125" y="4022725"/>
            <a:ext cx="2835275" cy="457200"/>
          </a:xfrm>
          <a:custGeom>
            <a:avLst/>
            <a:gdLst>
              <a:gd name="T0" fmla="*/ 1417320 w 21600"/>
              <a:gd name="T1" fmla="*/ 0 h 21600"/>
              <a:gd name="T2" fmla="*/ 2834640 w 21600"/>
              <a:gd name="T3" fmla="*/ 228600 h 21600"/>
              <a:gd name="T4" fmla="*/ 141732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CD"/>
          </a:solidFill>
          <a:ln w="367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36" name="Freihandform 28"/>
          <p:cNvSpPr>
            <a:spLocks/>
          </p:cNvSpPr>
          <p:nvPr/>
        </p:nvSpPr>
        <p:spPr bwMode="auto">
          <a:xfrm>
            <a:off x="166688" y="4937125"/>
            <a:ext cx="182562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37" name="Freihandform 29"/>
          <p:cNvSpPr>
            <a:spLocks/>
          </p:cNvSpPr>
          <p:nvPr/>
        </p:nvSpPr>
        <p:spPr bwMode="auto">
          <a:xfrm>
            <a:off x="349250" y="4937125"/>
            <a:ext cx="2835275" cy="823913"/>
          </a:xfrm>
          <a:custGeom>
            <a:avLst/>
            <a:gdLst>
              <a:gd name="T0" fmla="*/ 1417320 w 21600"/>
              <a:gd name="T1" fmla="*/ 0 h 21600"/>
              <a:gd name="T2" fmla="*/ 2834640 w 21600"/>
              <a:gd name="T3" fmla="*/ 411480 h 21600"/>
              <a:gd name="T4" fmla="*/ 141732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CD"/>
          </a:solidFill>
          <a:ln w="367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38" name="Freihandform 30"/>
          <p:cNvSpPr>
            <a:spLocks/>
          </p:cNvSpPr>
          <p:nvPr/>
        </p:nvSpPr>
        <p:spPr bwMode="auto">
          <a:xfrm>
            <a:off x="3459163" y="4937125"/>
            <a:ext cx="182562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39" name="Freihandform 31"/>
          <p:cNvSpPr>
            <a:spLocks/>
          </p:cNvSpPr>
          <p:nvPr/>
        </p:nvSpPr>
        <p:spPr bwMode="auto">
          <a:xfrm>
            <a:off x="3641725" y="4937125"/>
            <a:ext cx="1463675" cy="823913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411480 h 21600"/>
              <a:gd name="T4" fmla="*/ 73152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CD"/>
          </a:solidFill>
          <a:ln w="367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endParaRPr lang="de-DE"/>
          </a:p>
        </p:txBody>
      </p:sp>
      <p:sp>
        <p:nvSpPr>
          <p:cNvPr id="64540" name="Freihandform 32"/>
          <p:cNvSpPr>
            <a:spLocks/>
          </p:cNvSpPr>
          <p:nvPr/>
        </p:nvSpPr>
        <p:spPr bwMode="auto">
          <a:xfrm>
            <a:off x="1630363" y="4022725"/>
            <a:ext cx="182562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1" name="Freihandform 33"/>
          <p:cNvSpPr>
            <a:spLocks/>
          </p:cNvSpPr>
          <p:nvPr/>
        </p:nvSpPr>
        <p:spPr bwMode="auto">
          <a:xfrm>
            <a:off x="3641725" y="4297363"/>
            <a:ext cx="1433513" cy="182562"/>
          </a:xfrm>
          <a:custGeom>
            <a:avLst/>
            <a:gdLst>
              <a:gd name="T0" fmla="*/ 716760 w 21600"/>
              <a:gd name="T1" fmla="*/ 0 h 21600"/>
              <a:gd name="T2" fmla="*/ 1433520 w 21600"/>
              <a:gd name="T3" fmla="*/ 91440 h 21600"/>
              <a:gd name="T4" fmla="*/ 71676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2" name="Freihandform 34"/>
          <p:cNvSpPr>
            <a:spLocks/>
          </p:cNvSpPr>
          <p:nvPr/>
        </p:nvSpPr>
        <p:spPr bwMode="auto">
          <a:xfrm>
            <a:off x="2270125" y="4022725"/>
            <a:ext cx="182563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3" name="Freihandform 35"/>
          <p:cNvSpPr>
            <a:spLocks/>
          </p:cNvSpPr>
          <p:nvPr/>
        </p:nvSpPr>
        <p:spPr bwMode="auto">
          <a:xfrm>
            <a:off x="4921250" y="4022725"/>
            <a:ext cx="184150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4" name="Freihandform 36"/>
          <p:cNvSpPr>
            <a:spLocks/>
          </p:cNvSpPr>
          <p:nvPr/>
        </p:nvSpPr>
        <p:spPr bwMode="auto">
          <a:xfrm>
            <a:off x="349250" y="4937125"/>
            <a:ext cx="184150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30196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5" name="Freihandform 37"/>
          <p:cNvSpPr>
            <a:spLocks/>
          </p:cNvSpPr>
          <p:nvPr/>
        </p:nvSpPr>
        <p:spPr bwMode="auto">
          <a:xfrm>
            <a:off x="3001963" y="4937125"/>
            <a:ext cx="182562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6" name="Freihandform 38"/>
          <p:cNvSpPr>
            <a:spLocks/>
          </p:cNvSpPr>
          <p:nvPr/>
        </p:nvSpPr>
        <p:spPr bwMode="auto">
          <a:xfrm>
            <a:off x="349250" y="4937125"/>
            <a:ext cx="1493838" cy="184150"/>
          </a:xfrm>
          <a:custGeom>
            <a:avLst/>
            <a:gdLst>
              <a:gd name="T0" fmla="*/ 746280 w 21600"/>
              <a:gd name="T1" fmla="*/ 0 h 21600"/>
              <a:gd name="T2" fmla="*/ 1492560 w 21600"/>
              <a:gd name="T3" fmla="*/ 91440 h 21600"/>
              <a:gd name="T4" fmla="*/ 74628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7" name="Freihandform 39"/>
          <p:cNvSpPr>
            <a:spLocks/>
          </p:cNvSpPr>
          <p:nvPr/>
        </p:nvSpPr>
        <p:spPr bwMode="auto">
          <a:xfrm>
            <a:off x="349250" y="4297363"/>
            <a:ext cx="1463675" cy="182562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91440 h 21600"/>
              <a:gd name="T4" fmla="*/ 73152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8" name="Freihandform 40"/>
          <p:cNvSpPr>
            <a:spLocks/>
          </p:cNvSpPr>
          <p:nvPr/>
        </p:nvSpPr>
        <p:spPr bwMode="auto">
          <a:xfrm>
            <a:off x="3641725" y="4937125"/>
            <a:ext cx="1463675" cy="184150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91440 h 21600"/>
              <a:gd name="T4" fmla="*/ 73152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49" name="Freihandform 41"/>
          <p:cNvSpPr>
            <a:spLocks/>
          </p:cNvSpPr>
          <p:nvPr/>
        </p:nvSpPr>
        <p:spPr bwMode="auto">
          <a:xfrm>
            <a:off x="3641725" y="4937125"/>
            <a:ext cx="182563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0" name="Freihandform 42"/>
          <p:cNvSpPr>
            <a:spLocks/>
          </p:cNvSpPr>
          <p:nvPr/>
        </p:nvSpPr>
        <p:spPr bwMode="auto">
          <a:xfrm>
            <a:off x="4921250" y="4937125"/>
            <a:ext cx="184150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1" name="Freihandform 43"/>
          <p:cNvSpPr>
            <a:spLocks/>
          </p:cNvSpPr>
          <p:nvPr/>
        </p:nvSpPr>
        <p:spPr bwMode="auto">
          <a:xfrm>
            <a:off x="1812925" y="4022725"/>
            <a:ext cx="182563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2" name="Freihandform 44"/>
          <p:cNvSpPr>
            <a:spLocks/>
          </p:cNvSpPr>
          <p:nvPr/>
        </p:nvSpPr>
        <p:spPr bwMode="auto">
          <a:xfrm>
            <a:off x="3184525" y="4937125"/>
            <a:ext cx="182563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3" name="Freihandform 45"/>
          <p:cNvSpPr>
            <a:spLocks/>
          </p:cNvSpPr>
          <p:nvPr/>
        </p:nvSpPr>
        <p:spPr bwMode="auto">
          <a:xfrm>
            <a:off x="5105400" y="4937125"/>
            <a:ext cx="182563" cy="823913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411480 h 21600"/>
              <a:gd name="T4" fmla="*/ 91440 w 21600"/>
              <a:gd name="T5" fmla="*/ 822960 h 21600"/>
              <a:gd name="T6" fmla="*/ 0 w 21600"/>
              <a:gd name="T7" fmla="*/ 4114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4" name="Freihandform 46"/>
          <p:cNvSpPr>
            <a:spLocks/>
          </p:cNvSpPr>
          <p:nvPr/>
        </p:nvSpPr>
        <p:spPr bwMode="auto">
          <a:xfrm>
            <a:off x="349250" y="4754563"/>
            <a:ext cx="1493838" cy="182562"/>
          </a:xfrm>
          <a:custGeom>
            <a:avLst/>
            <a:gdLst>
              <a:gd name="T0" fmla="*/ 746280 w 21600"/>
              <a:gd name="T1" fmla="*/ 0 h 21600"/>
              <a:gd name="T2" fmla="*/ 1492560 w 21600"/>
              <a:gd name="T3" fmla="*/ 91440 h 21600"/>
              <a:gd name="T4" fmla="*/ 74628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5" name="Freihandform 47"/>
          <p:cNvSpPr>
            <a:spLocks/>
          </p:cNvSpPr>
          <p:nvPr/>
        </p:nvSpPr>
        <p:spPr bwMode="auto">
          <a:xfrm>
            <a:off x="3641725" y="4754563"/>
            <a:ext cx="1463675" cy="182562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91440 h 21600"/>
              <a:gd name="T4" fmla="*/ 73152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6" name="Freihandform 48"/>
          <p:cNvSpPr>
            <a:spLocks/>
          </p:cNvSpPr>
          <p:nvPr/>
        </p:nvSpPr>
        <p:spPr bwMode="auto">
          <a:xfrm>
            <a:off x="349250" y="4479925"/>
            <a:ext cx="1463675" cy="184150"/>
          </a:xfrm>
          <a:custGeom>
            <a:avLst/>
            <a:gdLst>
              <a:gd name="T0" fmla="*/ 731520 w 21600"/>
              <a:gd name="T1" fmla="*/ 0 h 21600"/>
              <a:gd name="T2" fmla="*/ 1463039 w 21600"/>
              <a:gd name="T3" fmla="*/ 91440 h 21600"/>
              <a:gd name="T4" fmla="*/ 73152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7" name="Freihandform 49"/>
          <p:cNvSpPr>
            <a:spLocks/>
          </p:cNvSpPr>
          <p:nvPr/>
        </p:nvSpPr>
        <p:spPr bwMode="auto">
          <a:xfrm>
            <a:off x="166688" y="4479925"/>
            <a:ext cx="182562" cy="18415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8" name="Freihandform 50"/>
          <p:cNvSpPr>
            <a:spLocks/>
          </p:cNvSpPr>
          <p:nvPr/>
        </p:nvSpPr>
        <p:spPr bwMode="auto">
          <a:xfrm>
            <a:off x="1812925" y="4479925"/>
            <a:ext cx="182563" cy="18415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59" name="Freihandform 51"/>
          <p:cNvSpPr>
            <a:spLocks/>
          </p:cNvSpPr>
          <p:nvPr/>
        </p:nvSpPr>
        <p:spPr bwMode="auto">
          <a:xfrm>
            <a:off x="166688" y="4754563"/>
            <a:ext cx="182562" cy="182562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0" name="Freihandform 52"/>
          <p:cNvSpPr>
            <a:spLocks/>
          </p:cNvSpPr>
          <p:nvPr/>
        </p:nvSpPr>
        <p:spPr bwMode="auto">
          <a:xfrm>
            <a:off x="1843088" y="4754563"/>
            <a:ext cx="1341437" cy="182562"/>
          </a:xfrm>
          <a:custGeom>
            <a:avLst/>
            <a:gdLst>
              <a:gd name="T0" fmla="*/ 671040 w 21600"/>
              <a:gd name="T1" fmla="*/ 0 h 21600"/>
              <a:gd name="T2" fmla="*/ 1342080 w 21600"/>
              <a:gd name="T3" fmla="*/ 91440 h 21600"/>
              <a:gd name="T4" fmla="*/ 6710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1" name="Freihandform 53"/>
          <p:cNvSpPr>
            <a:spLocks/>
          </p:cNvSpPr>
          <p:nvPr/>
        </p:nvSpPr>
        <p:spPr bwMode="auto">
          <a:xfrm>
            <a:off x="3184525" y="4754563"/>
            <a:ext cx="182563" cy="182562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2" name="Freihandform 54"/>
          <p:cNvSpPr>
            <a:spLocks/>
          </p:cNvSpPr>
          <p:nvPr/>
        </p:nvSpPr>
        <p:spPr bwMode="auto">
          <a:xfrm>
            <a:off x="3459163" y="4754563"/>
            <a:ext cx="182562" cy="182562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3" name="Freihandform 55"/>
          <p:cNvSpPr>
            <a:spLocks/>
          </p:cNvSpPr>
          <p:nvPr/>
        </p:nvSpPr>
        <p:spPr bwMode="auto">
          <a:xfrm>
            <a:off x="5105400" y="4754563"/>
            <a:ext cx="182563" cy="182562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4" name="Freihandform 56"/>
          <p:cNvSpPr>
            <a:spLocks/>
          </p:cNvSpPr>
          <p:nvPr/>
        </p:nvSpPr>
        <p:spPr bwMode="auto">
          <a:xfrm>
            <a:off x="2270125" y="4479925"/>
            <a:ext cx="1371600" cy="184150"/>
          </a:xfrm>
          <a:custGeom>
            <a:avLst/>
            <a:gdLst>
              <a:gd name="T0" fmla="*/ 685800 w 21600"/>
              <a:gd name="T1" fmla="*/ 0 h 21600"/>
              <a:gd name="T2" fmla="*/ 1371599 w 21600"/>
              <a:gd name="T3" fmla="*/ 91440 h 21600"/>
              <a:gd name="T4" fmla="*/ 68580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5" name="Freihandform 57"/>
          <p:cNvSpPr>
            <a:spLocks/>
          </p:cNvSpPr>
          <p:nvPr/>
        </p:nvSpPr>
        <p:spPr bwMode="auto">
          <a:xfrm>
            <a:off x="2087563" y="4479925"/>
            <a:ext cx="182562" cy="18415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6" name="Freihandform 58"/>
          <p:cNvSpPr>
            <a:spLocks/>
          </p:cNvSpPr>
          <p:nvPr/>
        </p:nvSpPr>
        <p:spPr bwMode="auto">
          <a:xfrm>
            <a:off x="2087563" y="4022725"/>
            <a:ext cx="182562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7" name="Freihandform 59"/>
          <p:cNvSpPr>
            <a:spLocks/>
          </p:cNvSpPr>
          <p:nvPr/>
        </p:nvSpPr>
        <p:spPr bwMode="auto">
          <a:xfrm>
            <a:off x="5105400" y="4022725"/>
            <a:ext cx="182563" cy="45720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228600 h 21600"/>
              <a:gd name="T4" fmla="*/ 9144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70195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8" name="Freihandform 60"/>
          <p:cNvSpPr>
            <a:spLocks/>
          </p:cNvSpPr>
          <p:nvPr/>
        </p:nvSpPr>
        <p:spPr bwMode="auto">
          <a:xfrm>
            <a:off x="5105400" y="4479925"/>
            <a:ext cx="182563" cy="184150"/>
          </a:xfrm>
          <a:custGeom>
            <a:avLst/>
            <a:gdLst>
              <a:gd name="T0" fmla="*/ 91440 w 21600"/>
              <a:gd name="T1" fmla="*/ 0 h 21600"/>
              <a:gd name="T2" fmla="*/ 182880 w 21600"/>
              <a:gd name="T3" fmla="*/ 91440 h 21600"/>
              <a:gd name="T4" fmla="*/ 914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5000B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69" name="Freihandform 61"/>
          <p:cNvSpPr>
            <a:spLocks/>
          </p:cNvSpPr>
          <p:nvPr/>
        </p:nvSpPr>
        <p:spPr bwMode="auto">
          <a:xfrm>
            <a:off x="1843088" y="4937125"/>
            <a:ext cx="1341437" cy="184150"/>
          </a:xfrm>
          <a:custGeom>
            <a:avLst/>
            <a:gdLst>
              <a:gd name="T0" fmla="*/ 671040 w 21600"/>
              <a:gd name="T1" fmla="*/ 0 h 21600"/>
              <a:gd name="T2" fmla="*/ 1342080 w 21600"/>
              <a:gd name="T3" fmla="*/ 91440 h 21600"/>
              <a:gd name="T4" fmla="*/ 67104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70" name="Freihandform 62"/>
          <p:cNvSpPr>
            <a:spLocks/>
          </p:cNvSpPr>
          <p:nvPr/>
        </p:nvSpPr>
        <p:spPr bwMode="auto">
          <a:xfrm>
            <a:off x="2270125" y="4297363"/>
            <a:ext cx="1371600" cy="182562"/>
          </a:xfrm>
          <a:custGeom>
            <a:avLst/>
            <a:gdLst>
              <a:gd name="T0" fmla="*/ 685800 w 21600"/>
              <a:gd name="T1" fmla="*/ 0 h 21600"/>
              <a:gd name="T2" fmla="*/ 1371599 w 21600"/>
              <a:gd name="T3" fmla="*/ 91440 h 21600"/>
              <a:gd name="T4" fmla="*/ 685800 w 21600"/>
              <a:gd name="T5" fmla="*/ 182880 h 21600"/>
              <a:gd name="T6" fmla="*/ 0 w 21600"/>
              <a:gd name="T7" fmla="*/ 914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84D1">
              <a:alpha val="20000"/>
            </a:srgb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endParaRPr lang="de-DE"/>
          </a:p>
        </p:txBody>
      </p:sp>
      <p:sp>
        <p:nvSpPr>
          <p:cNvPr id="64571" name="Textfeld 63"/>
          <p:cNvSpPr txBox="1">
            <a:spLocks noChangeArrowheads="1"/>
          </p:cNvSpPr>
          <p:nvPr/>
        </p:nvSpPr>
        <p:spPr bwMode="auto">
          <a:xfrm>
            <a:off x="5472113" y="1273175"/>
            <a:ext cx="3671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Tahoma" pitchFamily="34" charset="0"/>
                <a:cs typeface="Tahoma" pitchFamily="34" charset="0"/>
              </a:rPr>
              <a:t>Global domain halos: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- described by modifiers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5472113" y="3670300"/>
            <a:ext cx="36718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Local sub-domain halos: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Depend on stencil extents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Local border definition done by user-code</a:t>
            </a:r>
          </a:p>
        </p:txBody>
      </p:sp>
      <p:sp>
        <p:nvSpPr>
          <p:cNvPr id="64573" name="Textfeld 65"/>
          <p:cNvSpPr txBox="1">
            <a:spLocks noChangeArrowheads="1"/>
          </p:cNvSpPr>
          <p:nvPr/>
        </p:nvSpPr>
        <p:spPr bwMode="auto">
          <a:xfrm>
            <a:off x="214313" y="2995613"/>
            <a:ext cx="43719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>
                <a:latin typeface="Tahoma" pitchFamily="34" charset="0"/>
                <a:cs typeface="Tahoma" pitchFamily="34" charset="0"/>
              </a:rPr>
              <a:t>M</a:t>
            </a:r>
            <a:r>
              <a:rPr lang="de-DE" baseline="-25000">
                <a:latin typeface="Tahoma" pitchFamily="34" charset="0"/>
                <a:cs typeface="Tahoma" pitchFamily="34" charset="0"/>
              </a:rPr>
              <a:t>i</a:t>
            </a:r>
            <a:r>
              <a:rPr lang="de-DE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>
                <a:latin typeface="Tahoma" pitchFamily="34" charset="0"/>
                <a:cs typeface="Tahoma" pitchFamily="34" charset="0"/>
              </a:rPr>
              <a:t>:</a:t>
            </a:r>
            <a:r>
              <a:rPr lang="de-DE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Source</a:t>
            </a:r>
            <a:r>
              <a:rPr lang="de-DE" baseline="-250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i       </a:t>
            </a:r>
            <a:r>
              <a:rPr lang="en-US" baseline="-250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de-DE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        </a:t>
            </a:r>
            <a:r>
              <a:rPr lang="de-DE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Target</a:t>
            </a:r>
            <a:r>
              <a:rPr lang="de-DE" baseline="-250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de-DE">
                <a:latin typeface="Tahoma" pitchFamily="34" charset="0"/>
                <a:cs typeface="Tahoma" pitchFamily="34" charset="0"/>
              </a:rPr>
              <a:t> </a:t>
            </a:r>
            <a:endParaRPr lang="en-US" baseline="-2500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Nach unten gekrümmter Pfeil 66"/>
          <p:cNvSpPr/>
          <p:nvPr/>
        </p:nvSpPr>
        <p:spPr>
          <a:xfrm>
            <a:off x="441325" y="1449388"/>
            <a:ext cx="4572000" cy="638175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Nach unten gekrümmter Pfeil 67"/>
          <p:cNvSpPr/>
          <p:nvPr/>
        </p:nvSpPr>
        <p:spPr>
          <a:xfrm rot="10800000">
            <a:off x="136525" y="2374900"/>
            <a:ext cx="4572000" cy="639763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Pfeil nach rechts 68"/>
          <p:cNvSpPr/>
          <p:nvPr/>
        </p:nvSpPr>
        <p:spPr>
          <a:xfrm>
            <a:off x="1874838" y="3167063"/>
            <a:ext cx="547687" cy="1793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138"/>
          <a:stretch>
            <a:fillRect/>
          </a:stretch>
        </p:blipFill>
        <p:spPr>
          <a:xfrm>
            <a:off x="654050" y="2009775"/>
            <a:ext cx="7835900" cy="343535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63713" y="404813"/>
            <a:ext cx="6738937" cy="10080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MPIOM 3d-bounds-exchange measurement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0076D-442D-445E-A727-26311B5FB658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  <p:sp>
        <p:nvSpPr>
          <p:cNvPr id="65542" name="Textfeld 8"/>
          <p:cNvSpPr txBox="1">
            <a:spLocks noChangeArrowheads="1"/>
          </p:cNvSpPr>
          <p:nvPr/>
        </p:nvSpPr>
        <p:spPr bwMode="auto">
          <a:xfrm>
            <a:off x="1403350" y="1414463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Handwritten – requires symmetric regular decomposition</a:t>
            </a:r>
          </a:p>
        </p:txBody>
      </p:sp>
      <p:sp>
        <p:nvSpPr>
          <p:cNvPr id="65543" name="Textfeld 9"/>
          <p:cNvSpPr txBox="1">
            <a:spLocks noChangeArrowheads="1"/>
          </p:cNvSpPr>
          <p:nvPr/>
        </p:nvSpPr>
        <p:spPr bwMode="auto">
          <a:xfrm>
            <a:off x="5508625" y="14144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UniTrans/YAXT general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F2DF0-8C60-420C-AB73-27D783AF4ED7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BF2AE0C-8F93-44EF-9542-6EF795CA3EA9}" type="datetime1">
              <a:rPr lang="en-GB" smtClean="0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Jörg Behrens, Moritz Hanke, Thomas Jahns</a:t>
            </a:r>
            <a:endParaRPr lang="en-US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392113" y="34925"/>
            <a:ext cx="8229600" cy="814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MPIOM [</a:t>
            </a:r>
            <a:r>
              <a:rPr lang="en-US" dirty="0" smtClean="0">
                <a:latin typeface="Tahoma" pitchFamily="34"/>
                <a:ea typeface="Tahoma" pitchFamily="34"/>
                <a:cs typeface="Tahoma" pitchFamily="34"/>
              </a:rPr>
              <a:t>TP04L40</a:t>
            </a:r>
            <a:r>
              <a:rPr lang="en-US" dirty="0">
                <a:latin typeface="Tahoma" pitchFamily="34"/>
                <a:ea typeface="Tahoma" pitchFamily="34"/>
                <a:cs typeface="Tahoma" pitchFamily="34"/>
              </a:rPr>
              <a:t>: </a:t>
            </a:r>
            <a:r>
              <a:rPr lang="en-US" dirty="0" smtClean="0">
                <a:latin typeface="Tahoma" pitchFamily="34"/>
                <a:ea typeface="Tahoma" pitchFamily="34"/>
                <a:cs typeface="Tahoma" pitchFamily="34"/>
              </a:rPr>
              <a:t>8x4] </a:t>
            </a:r>
            <a:r>
              <a:rPr lang="en-US" dirty="0" smtClean="0"/>
              <a:t>Load Balance</a:t>
            </a:r>
            <a:endParaRPr lang="en-US" dirty="0"/>
          </a:p>
        </p:txBody>
      </p:sp>
      <p:pic>
        <p:nvPicPr>
          <p:cNvPr id="66565" name="Grafik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089025"/>
            <a:ext cx="5029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Grafik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3" y="3875088"/>
            <a:ext cx="50292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feld 19"/>
          <p:cNvSpPr txBox="1">
            <a:spLocks noChangeArrowheads="1"/>
          </p:cNvSpPr>
          <p:nvPr/>
        </p:nvSpPr>
        <p:spPr bwMode="auto">
          <a:xfrm>
            <a:off x="5472113" y="1268413"/>
            <a:ext cx="3421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>
                <a:latin typeface="Tahoma" pitchFamily="34" charset="0"/>
                <a:cs typeface="Tahoma" pitchFamily="34" charset="0"/>
              </a:rPr>
              <a:t>Wet-point-only optimized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ahoma" pitchFamily="34" charset="0"/>
                <a:cs typeface="Tahoma" pitchFamily="34" charset="0"/>
              </a:rPr>
              <a:t>Workload changed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ahoma" pitchFamily="34" charset="0"/>
                <a:cs typeface="Tahoma" pitchFamily="34" charset="0"/>
              </a:rPr>
              <a:t>Unfit legacy decomposition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latin typeface="Tahoma" pitchFamily="34" charset="0"/>
                <a:cs typeface="Tahoma" pitchFamily="34" charset="0"/>
              </a:rPr>
              <a:t>Nothing gained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72113" y="3875088"/>
            <a:ext cx="3600450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Adapted decomposition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Old boundary exchange fails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Reprogramming exchange?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YAXT-formulation: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works for both cases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faster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Support asynchronous redistributions</a:t>
            </a:r>
          </a:p>
          <a:p>
            <a:pPr>
              <a:defRPr/>
            </a:pPr>
            <a:r>
              <a:rPr lang="en-GB" dirty="0" smtClean="0"/>
              <a:t>In-Place redistributions</a:t>
            </a:r>
          </a:p>
          <a:p>
            <a:pPr>
              <a:defRPr/>
            </a:pPr>
            <a:r>
              <a:rPr lang="en-GB" dirty="0" smtClean="0"/>
              <a:t>Multi-Phase exchanges</a:t>
            </a:r>
          </a:p>
          <a:p>
            <a:pPr>
              <a:defRPr/>
            </a:pPr>
            <a:r>
              <a:rPr lang="en-GB" dirty="0" smtClean="0"/>
              <a:t>Use YAXT in MPIOM, ECHAM, ICON and CDI-PIO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Future plans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BB40BAF-900F-4718-9E43-C27E9E8938A3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040A7-6EBD-4CBA-807E-DF0C62D8CA5A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5400" dirty="0" smtClean="0"/>
              <a:t>Questions?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GB" dirty="0" smtClean="0"/>
              <a:t>Documentation:</a:t>
            </a:r>
            <a:br>
              <a:rPr lang="en-GB" dirty="0" smtClean="0"/>
            </a:br>
            <a:r>
              <a:rPr lang="en-GB" sz="2000" dirty="0" smtClean="0">
                <a:hlinkClick r:id="rId3"/>
              </a:rPr>
              <a:t>https://redmine.dkrz.de/doc/yaxt/html/index.html</a:t>
            </a:r>
            <a:endParaRPr lang="en-GB" sz="20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GB" dirty="0" err="1" smtClean="0"/>
              <a:t>Redmine</a:t>
            </a:r>
            <a:r>
              <a:rPr lang="en-GB" dirty="0" smtClean="0"/>
              <a:t>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000" dirty="0" smtClean="0">
                <a:hlinkClick r:id="rId4"/>
              </a:rPr>
              <a:t>https://www.dkrz.de/redmine/projects/yaxt</a:t>
            </a:r>
            <a:endParaRPr lang="en-GB" sz="20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GB" dirty="0" smtClean="0"/>
              <a:t>Download: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000" dirty="0" smtClean="0">
                <a:hlinkClick r:id="rId5"/>
              </a:rPr>
              <a:t>https://www.dkrz.de/redmine/projects/yaxt/wiki/Downloads</a:t>
            </a:r>
            <a:endParaRPr lang="en-GB" sz="2000" dirty="0"/>
          </a:p>
          <a:p>
            <a:pPr algn="ctr" eaLnBrk="1" hangingPunct="1">
              <a:buFont typeface="Arial" charset="0"/>
              <a:buNone/>
              <a:defRPr/>
            </a:pPr>
            <a:endParaRPr lang="en-GB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4EE8B99-80FA-4DAC-9C0A-51D7033EE75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ED7F6-7934-483F-9E66-264C4AD7673A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GB" dirty="0" smtClean="0">
                <a:solidFill>
                  <a:srgbClr val="262626"/>
                </a:solidFill>
              </a:rPr>
              <a:t>Initialisation</a:t>
            </a:r>
          </a:p>
          <a:p>
            <a:pPr marL="857250" lvl="1" indent="-457200" eaLnBrk="1" hangingPunct="1"/>
            <a:r>
              <a:rPr lang="en-GB" dirty="0" smtClean="0">
                <a:solidFill>
                  <a:srgbClr val="262626"/>
                </a:solidFill>
              </a:rPr>
              <a:t>Each process defines what data it has and what it wants (source and target decomposition).</a:t>
            </a:r>
          </a:p>
          <a:p>
            <a:pPr marL="857250" lvl="1" indent="-457200" eaLnBrk="1" hangingPunct="1"/>
            <a:r>
              <a:rPr lang="en-GB" dirty="0" smtClean="0">
                <a:solidFill>
                  <a:srgbClr val="262626"/>
                </a:solidFill>
              </a:rPr>
              <a:t>Generate a mapping between source and target decomposition.</a:t>
            </a:r>
          </a:p>
          <a:p>
            <a:pPr marL="857250" lvl="1" indent="-457200" eaLnBrk="1" hangingPunct="1"/>
            <a:r>
              <a:rPr lang="en-GB" dirty="0" smtClean="0">
                <a:solidFill>
                  <a:srgbClr val="262626"/>
                </a:solidFill>
              </a:rPr>
              <a:t>Generate data type specific redistribution object for a given mapping.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GB" dirty="0" err="1" smtClean="0">
                <a:solidFill>
                  <a:srgbClr val="262626"/>
                </a:solidFill>
              </a:rPr>
              <a:t>Timeloop</a:t>
            </a:r>
            <a:endParaRPr lang="en-GB" dirty="0" smtClean="0">
              <a:solidFill>
                <a:srgbClr val="262626"/>
              </a:solidFill>
            </a:endParaRPr>
          </a:p>
          <a:p>
            <a:pPr marL="857250" lvl="1" indent="-457200" eaLnBrk="1" hangingPunct="1"/>
            <a:r>
              <a:rPr lang="en-GB" dirty="0" smtClean="0">
                <a:solidFill>
                  <a:srgbClr val="262626"/>
                </a:solidFill>
              </a:rPr>
              <a:t>Do the exchange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GB" dirty="0" smtClean="0">
                <a:solidFill>
                  <a:srgbClr val="262626"/>
                </a:solidFill>
              </a:rPr>
              <a:t>Finalisation</a:t>
            </a:r>
          </a:p>
          <a:p>
            <a:pPr marL="857250" lvl="1" indent="-457200" eaLnBrk="1" hangingPunct="1"/>
            <a:r>
              <a:rPr lang="en-GB" dirty="0" smtClean="0">
                <a:solidFill>
                  <a:srgbClr val="262626"/>
                </a:solidFill>
              </a:rPr>
              <a:t>Clean up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404040"/>
                </a:solidFill>
              </a:rPr>
              <a:t>How it works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4886DDC-C35A-4997-A781-FADF0E0A0D64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BFFD0-7A0B-4A19-B9E9-4CD5265E877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262626"/>
                </a:solidFill>
              </a:rPr>
              <a:t>Assumptions:</a:t>
            </a:r>
          </a:p>
          <a:p>
            <a:pPr lvl="1" eaLnBrk="1" hangingPunct="1"/>
            <a:r>
              <a:rPr lang="en-GB" smtClean="0">
                <a:solidFill>
                  <a:srgbClr val="262626"/>
                </a:solidFill>
              </a:rPr>
              <a:t>All data elements have the same memory layout and are stored in an array (C makes no difference between 1D and nD-arrays)</a:t>
            </a:r>
          </a:p>
          <a:p>
            <a:pPr lvl="1" eaLnBrk="1" hangingPunct="1"/>
            <a:r>
              <a:rPr lang="en-GB" smtClean="0">
                <a:solidFill>
                  <a:srgbClr val="262626"/>
                </a:solidFill>
              </a:rPr>
              <a:t>Each data object has a unique global id (integer).</a:t>
            </a:r>
          </a:p>
          <a:p>
            <a:pPr eaLnBrk="1" hangingPunct="1"/>
            <a:r>
              <a:rPr lang="en-GB" smtClean="0">
                <a:solidFill>
                  <a:srgbClr val="262626"/>
                </a:solidFill>
              </a:rPr>
              <a:t>A decomposition is a list of global data element ids.</a:t>
            </a:r>
          </a:p>
          <a:p>
            <a:pPr eaLnBrk="1" hangingPunct="1"/>
            <a:r>
              <a:rPr lang="en-GB" smtClean="0">
                <a:solidFill>
                  <a:srgbClr val="262626"/>
                </a:solidFill>
              </a:rPr>
              <a:t>The positions of the global ids within the set correspond to the positions of the respective data elements within the data array (if nothing else is said).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404040"/>
                </a:solidFill>
              </a:rPr>
              <a:t>Defining a decomposition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E3C1EF7-A36A-4577-AA50-3915494E1214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49B3E-C12B-442A-AFE2-2F56EBA7DA9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GB" dirty="0" smtClean="0"/>
              <a:t>To generate a mapping you need to provide the two decompositions and a MPI communicator.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The operation is collective for all processes within the given communicator.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404040"/>
                </a:solidFill>
              </a:rPr>
              <a:t>Generate mapping between src and tgt decomposition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134CA37-0E51-4910-B294-0B7C6A015C29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31A1C-C4C1-4077-AE6C-ABA05CDE748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GB" dirty="0" smtClean="0"/>
              <a:t>To generate a data specific redistribution object the user needs to provide a mapping object and the MPI data type for the data elements.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It is possible to combine multiple existing redistribution objects (useful for aggregation of data exchanges).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404040"/>
                </a:solidFill>
              </a:rPr>
              <a:t>Generate data specific redistribution object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34DB508-9B2F-430E-A417-9DCD5B4CB0A4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8BE63-CBD0-4D16-AC3E-8699EE2A0CE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 anchor="ctr"/>
          <a:lstStyle/>
          <a:p>
            <a:pPr eaLnBrk="1" hangingPunct="1"/>
            <a:r>
              <a:rPr lang="en-GB" dirty="0" smtClean="0">
                <a:solidFill>
                  <a:srgbClr val="262626"/>
                </a:solidFill>
              </a:rPr>
              <a:t>To do the exchange the user needs to call the exchange routine and provide a redistribution object and the source and target array(s) (passed via C_LOC from Fortran).</a:t>
            </a:r>
          </a:p>
          <a:p>
            <a:pPr eaLnBrk="1" hangingPunct="1"/>
            <a:endParaRPr lang="en-GB" dirty="0" smtClean="0">
              <a:solidFill>
                <a:srgbClr val="262626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262626"/>
                </a:solidFill>
              </a:rPr>
              <a:t>All objects generated by YAXT can be destroyed by calling the respective destructor.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Doing the exchange and clean up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150FCA1-DB8C-40DF-8DC0-62FFF825DA6B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0DF04-6573-41BA-A31C-1F18756BBAE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800" dirty="0" smtClean="0"/>
              <a:t>Gather on rank 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8938" y="428625"/>
            <a:ext cx="54292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Example 1</a:t>
            </a: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708275"/>
            <a:ext cx="56102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D5B379A-38E1-4B17-B800-A6C7B8AB5B96}" type="datetime1">
              <a:rPr lang="en-GB"/>
              <a:pPr>
                <a:defRPr/>
              </a:pPr>
              <a:t>07/06/2013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Jörg Behrens, Moritz Hanke, Thomas Jahns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66138-9D9D-4549-B0EF-C0BFBD38972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Design2</Template>
  <TotalTime>0</TotalTime>
  <Words>2404</Words>
  <Application>Microsoft Office PowerPoint</Application>
  <PresentationFormat>Bildschirmpräsentation (4:3)</PresentationFormat>
  <Paragraphs>590</Paragraphs>
  <Slides>39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Design2</vt:lpstr>
      <vt:lpstr>Introduction to YAXT</vt:lpstr>
      <vt:lpstr>What it does</vt:lpstr>
      <vt:lpstr>Some remarks</vt:lpstr>
      <vt:lpstr>How it works</vt:lpstr>
      <vt:lpstr>Defining a decomposition</vt:lpstr>
      <vt:lpstr>Generate mapping between src and tgt decomposition</vt:lpstr>
      <vt:lpstr>Generate data specific redistribution object</vt:lpstr>
      <vt:lpstr>Doing the exchange and clean up</vt:lpstr>
      <vt:lpstr>Example 1</vt:lpstr>
      <vt:lpstr>Defining a decomposition.</vt:lpstr>
      <vt:lpstr>Generate mapping between src and tgt decomposition.</vt:lpstr>
      <vt:lpstr>Generate data specific redistribution object.</vt:lpstr>
      <vt:lpstr>Doing the exchange and clean up.</vt:lpstr>
      <vt:lpstr>Example 2</vt:lpstr>
      <vt:lpstr>Create idxlist for row-wise decomposition</vt:lpstr>
      <vt:lpstr>Create idxlist for column-wise decomposition</vt:lpstr>
      <vt:lpstr>example for 10x5 global shape and 2nd (= MPI rank 1) of 3 processes</vt:lpstr>
      <vt:lpstr>Create decomposition descriptors</vt:lpstr>
      <vt:lpstr>Create mapping and redistribution</vt:lpstr>
      <vt:lpstr>Fill source array and redistribute</vt:lpstr>
      <vt:lpstr>Finish up</vt:lpstr>
      <vt:lpstr>Methods to define a decomposition</vt:lpstr>
      <vt:lpstr>Methods to define a decomposition</vt:lpstr>
      <vt:lpstr>Methods to define a decomposition</vt:lpstr>
      <vt:lpstr>Generate mapping between src and tgt decomposition</vt:lpstr>
      <vt:lpstr>Generate data specific redistribution object</vt:lpstr>
      <vt:lpstr>Doing the exchange</vt:lpstr>
      <vt:lpstr>Real world example: ECHAM(gp  ffsl): gp-decomposition</vt:lpstr>
      <vt:lpstr>ECHAM(gp  ffsl): ffsl-decomposition</vt:lpstr>
      <vt:lpstr>ECHAM(gp  ffsl): gp-offsets</vt:lpstr>
      <vt:lpstr>ECHAM(gp  ffsl): ffsl-offsets</vt:lpstr>
      <vt:lpstr>ECHAM(gp  ffsl): usage</vt:lpstr>
      <vt:lpstr>Real world example: MPIOM bounds-exchange with modifiers</vt:lpstr>
      <vt:lpstr>Simplified incomplete bounds-exchange example </vt:lpstr>
      <vt:lpstr>Completing the bounds-exchange example</vt:lpstr>
      <vt:lpstr>MPIOM 3d-bounds-exchange measurement</vt:lpstr>
      <vt:lpstr>MPIOM [TP04L40: 8x4] Load Balance</vt:lpstr>
      <vt:lpstr>Future plans</vt:lpstr>
      <vt:lpstr>Folie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YAXT</dc:title>
  <dc:creator/>
  <cp:lastModifiedBy/>
  <cp:revision>50</cp:revision>
  <dcterms:created xsi:type="dcterms:W3CDTF">2013-05-14T07:51:59Z</dcterms:created>
  <dcterms:modified xsi:type="dcterms:W3CDTF">2013-06-07T09:35:51Z</dcterms:modified>
</cp:coreProperties>
</file>